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5"/>
    <p:sldId id="257" r:id="rId26"/>
    <p:sldId id="258" r:id="rId27"/>
    <p:sldId id="259" r:id="rId28"/>
    <p:sldId id="260" r:id="rId29"/>
    <p:sldId id="261" r:id="rId30"/>
    <p:sldId id="262" r:id="rId31"/>
    <p:sldId id="263" r:id="rId32"/>
    <p:sldId id="264" r:id="rId33"/>
    <p:sldId id="265" r:id="rId34"/>
    <p:sldId id="266" r:id="rId35"/>
    <p:sldId id="267" r:id="rId36"/>
    <p:sldId id="268" r:id="rId37"/>
    <p:sldId id="269" r:id="rId38"/>
    <p:sldId id="270" r:id="rId39"/>
    <p:sldId id="271" r:id="rId40"/>
    <p:sldId id="272" r:id="rId41"/>
    <p:sldId id="273" r:id="rId42"/>
    <p:sldId id="274" r:id="rId43"/>
    <p:sldId id="275" r:id="rId44"/>
    <p:sldId id="276" r:id="rId45"/>
    <p:sldId id="277" r:id="rId46"/>
    <p:sldId id="278" r:id="rId47"/>
    <p:sldId id="279" r:id="rId48"/>
    <p:sldId id="280" r:id="rId49"/>
    <p:sldId id="281" r:id="rId50"/>
    <p:sldId id="282" r:id="rId51"/>
    <p:sldId id="283" r:id="rId52"/>
    <p:sldId id="284" r:id="rId53"/>
    <p:sldId id="285" r:id="rId54"/>
    <p:sldId id="286" r:id="rId55"/>
    <p:sldId id="287" r:id="rId56"/>
    <p:sldId id="288" r:id="rId5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eague Spartan" charset="1" panose="00000800000000000000"/>
      <p:regular r:id="rId10"/>
    </p:embeddedFont>
    <p:embeddedFont>
      <p:font typeface="Poppins Light" charset="1" panose="02000000000000000000"/>
      <p:regular r:id="rId11"/>
    </p:embeddedFont>
    <p:embeddedFont>
      <p:font typeface="Poppins Light Bold" charset="1" panose="02000000000000000000"/>
      <p:regular r:id="rId12"/>
    </p:embeddedFont>
    <p:embeddedFont>
      <p:font typeface="Open Sans Light" charset="1" panose="020B0306030504020204"/>
      <p:regular r:id="rId13"/>
    </p:embeddedFont>
    <p:embeddedFont>
      <p:font typeface="Open Sans Light Bold" charset="1" panose="020B0806030504020204"/>
      <p:regular r:id="rId14"/>
    </p:embeddedFont>
    <p:embeddedFont>
      <p:font typeface="Open Sans Light Italics" charset="1" panose="020B0306030504020204"/>
      <p:regular r:id="rId15"/>
    </p:embeddedFont>
    <p:embeddedFont>
      <p:font typeface="Open Sans Light Bold Italics" charset="1" panose="020B0806030504020204"/>
      <p:regular r:id="rId16"/>
    </p:embeddedFont>
    <p:embeddedFont>
      <p:font typeface="Lato" charset="1" panose="020F0502020204030203"/>
      <p:regular r:id="rId17"/>
    </p:embeddedFont>
    <p:embeddedFont>
      <p:font typeface="Lato Bold" charset="1" panose="020F0502020204030203"/>
      <p:regular r:id="rId18"/>
    </p:embeddedFont>
    <p:embeddedFont>
      <p:font typeface="Lato Italics" charset="1" panose="020F0502020204030203"/>
      <p:regular r:id="rId19"/>
    </p:embeddedFont>
    <p:embeddedFont>
      <p:font typeface="Lato Bold Italics" charset="1" panose="020F0502020204030203"/>
      <p:regular r:id="rId20"/>
    </p:embeddedFont>
    <p:embeddedFont>
      <p:font typeface="Canva Sans" charset="1" panose="020B0503030501040103"/>
      <p:regular r:id="rId21"/>
    </p:embeddedFont>
    <p:embeddedFont>
      <p:font typeface="Canva Sans Bold" charset="1" panose="020B0803030501040103"/>
      <p:regular r:id="rId22"/>
    </p:embeddedFont>
    <p:embeddedFont>
      <p:font typeface="Canva Sans Italics" charset="1" panose="020B0503030501040103"/>
      <p:regular r:id="rId23"/>
    </p:embeddedFont>
    <p:embeddedFont>
      <p:font typeface="Canva Sans Bold Italics" charset="1" panose="020B0803030501040103"/>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slides/slide1.xml" Type="http://schemas.openxmlformats.org/officeDocument/2006/relationships/slide"/><Relationship Id="rId26" Target="slides/slide2.xml" Type="http://schemas.openxmlformats.org/officeDocument/2006/relationships/slide"/><Relationship Id="rId27" Target="slides/slide3.xml" Type="http://schemas.openxmlformats.org/officeDocument/2006/relationships/slide"/><Relationship Id="rId28" Target="slides/slide4.xml" Type="http://schemas.openxmlformats.org/officeDocument/2006/relationships/slide"/><Relationship Id="rId29" Target="slides/slide5.xml" Type="http://schemas.openxmlformats.org/officeDocument/2006/relationships/slide"/><Relationship Id="rId3" Target="viewProps.xml" Type="http://schemas.openxmlformats.org/officeDocument/2006/relationships/viewProps"/><Relationship Id="rId30" Target="slides/slide6.xml" Type="http://schemas.openxmlformats.org/officeDocument/2006/relationships/slide"/><Relationship Id="rId31" Target="slides/slide7.xml" Type="http://schemas.openxmlformats.org/officeDocument/2006/relationships/slide"/><Relationship Id="rId32" Target="slides/slide8.xml" Type="http://schemas.openxmlformats.org/officeDocument/2006/relationships/slide"/><Relationship Id="rId33" Target="slides/slide9.xml" Type="http://schemas.openxmlformats.org/officeDocument/2006/relationships/slide"/><Relationship Id="rId34" Target="slides/slide10.xml" Type="http://schemas.openxmlformats.org/officeDocument/2006/relationships/slide"/><Relationship Id="rId35" Target="slides/slide11.xml" Type="http://schemas.openxmlformats.org/officeDocument/2006/relationships/slide"/><Relationship Id="rId36" Target="slides/slide12.xml" Type="http://schemas.openxmlformats.org/officeDocument/2006/relationships/slide"/><Relationship Id="rId37" Target="slides/slide13.xml" Type="http://schemas.openxmlformats.org/officeDocument/2006/relationships/slide"/><Relationship Id="rId38" Target="slides/slide14.xml" Type="http://schemas.openxmlformats.org/officeDocument/2006/relationships/slide"/><Relationship Id="rId39" Target="slides/slide15.xml" Type="http://schemas.openxmlformats.org/officeDocument/2006/relationships/slide"/><Relationship Id="rId4" Target="theme/theme1.xml" Type="http://schemas.openxmlformats.org/officeDocument/2006/relationships/theme"/><Relationship Id="rId40" Target="slides/slide16.xml" Type="http://schemas.openxmlformats.org/officeDocument/2006/relationships/slide"/><Relationship Id="rId41" Target="slides/slide17.xml" Type="http://schemas.openxmlformats.org/officeDocument/2006/relationships/slide"/><Relationship Id="rId42" Target="slides/slide18.xml" Type="http://schemas.openxmlformats.org/officeDocument/2006/relationships/slide"/><Relationship Id="rId43" Target="slides/slide19.xml" Type="http://schemas.openxmlformats.org/officeDocument/2006/relationships/slide"/><Relationship Id="rId44" Target="slides/slide20.xml" Type="http://schemas.openxmlformats.org/officeDocument/2006/relationships/slide"/><Relationship Id="rId45" Target="slides/slide21.xml" Type="http://schemas.openxmlformats.org/officeDocument/2006/relationships/slide"/><Relationship Id="rId46" Target="slides/slide22.xml" Type="http://schemas.openxmlformats.org/officeDocument/2006/relationships/slide"/><Relationship Id="rId47" Target="slides/slide23.xml" Type="http://schemas.openxmlformats.org/officeDocument/2006/relationships/slide"/><Relationship Id="rId48" Target="slides/slide24.xml" Type="http://schemas.openxmlformats.org/officeDocument/2006/relationships/slide"/><Relationship Id="rId49" Target="slides/slide25.xml" Type="http://schemas.openxmlformats.org/officeDocument/2006/relationships/slide"/><Relationship Id="rId5" Target="tableStyles.xml" Type="http://schemas.openxmlformats.org/officeDocument/2006/relationships/tableStyles"/><Relationship Id="rId50" Target="slides/slide26.xml" Type="http://schemas.openxmlformats.org/officeDocument/2006/relationships/slide"/><Relationship Id="rId51" Target="slides/slide27.xml" Type="http://schemas.openxmlformats.org/officeDocument/2006/relationships/slide"/><Relationship Id="rId52" Target="slides/slide28.xml" Type="http://schemas.openxmlformats.org/officeDocument/2006/relationships/slide"/><Relationship Id="rId53" Target="slides/slide29.xml" Type="http://schemas.openxmlformats.org/officeDocument/2006/relationships/slide"/><Relationship Id="rId54" Target="slides/slide30.xml" Type="http://schemas.openxmlformats.org/officeDocument/2006/relationships/slide"/><Relationship Id="rId55" Target="slides/slide31.xml" Type="http://schemas.openxmlformats.org/officeDocument/2006/relationships/slide"/><Relationship Id="rId56" Target="slides/slide32.xml" Type="http://schemas.openxmlformats.org/officeDocument/2006/relationships/slide"/><Relationship Id="rId57" Target="slides/slide33.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35.jpeg" Type="http://schemas.openxmlformats.org/officeDocument/2006/relationships/image"/><Relationship Id="rId5" Target="../media/image36.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jpe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 Id="rId4" Target="../media/image45.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png" Type="http://schemas.openxmlformats.org/officeDocument/2006/relationships/image"/><Relationship Id="rId4" Target="../media/image52.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57.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jpeg" Type="http://schemas.openxmlformats.org/officeDocument/2006/relationships/image"/><Relationship Id="rId5" Target="../media/image13.pn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58.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59.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60.png" Type="http://schemas.openxmlformats.org/officeDocument/2006/relationships/image"/><Relationship Id="rId5" Target="../media/image61.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jpeg" Type="http://schemas.openxmlformats.org/officeDocument/2006/relationships/image"/><Relationship Id="rId4" Target="../media/image18.jpeg" Type="http://schemas.openxmlformats.org/officeDocument/2006/relationships/image"/><Relationship Id="rId5" Target="../media/image19.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4.jpeg" Type="http://schemas.openxmlformats.org/officeDocument/2006/relationships/image"/><Relationship Id="rId4" Target="../media/image25.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BF7F0"/>
        </a:solidFill>
      </p:bgPr>
    </p:bg>
    <p:spTree>
      <p:nvGrpSpPr>
        <p:cNvPr id="1" name=""/>
        <p:cNvGrpSpPr/>
        <p:nvPr/>
      </p:nvGrpSpPr>
      <p:grpSpPr>
        <a:xfrm>
          <a:off x="0" y="0"/>
          <a:ext cx="0" cy="0"/>
          <a:chOff x="0" y="0"/>
          <a:chExt cx="0" cy="0"/>
        </a:xfrm>
      </p:grpSpPr>
      <p:grpSp>
        <p:nvGrpSpPr>
          <p:cNvPr name="Group 2" id="2"/>
          <p:cNvGrpSpPr/>
          <p:nvPr/>
        </p:nvGrpSpPr>
        <p:grpSpPr>
          <a:xfrm rot="0">
            <a:off x="1572990" y="1028700"/>
            <a:ext cx="7487938" cy="7497582"/>
            <a:chOff x="0" y="0"/>
            <a:chExt cx="9983917" cy="9996777"/>
          </a:xfrm>
        </p:grpSpPr>
        <p:pic>
          <p:nvPicPr>
            <p:cNvPr name="Picture 3" id="3"/>
            <p:cNvPicPr>
              <a:picLocks noChangeAspect="true"/>
            </p:cNvPicPr>
            <p:nvPr/>
          </p:nvPicPr>
          <p:blipFill>
            <a:blip r:embed="rId2"/>
            <a:srcRect l="16699" t="0" r="16699" b="0"/>
            <a:stretch>
              <a:fillRect/>
            </a:stretch>
          </p:blipFill>
          <p:spPr>
            <a:xfrm>
              <a:off x="0" y="0"/>
              <a:ext cx="9983917" cy="9996777"/>
            </a:xfrm>
            <a:prstGeom prst="rect">
              <a:avLst/>
            </a:prstGeom>
          </p:spPr>
        </p:pic>
      </p:gr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5104785" y="6293381"/>
            <a:ext cx="6503110" cy="6503110"/>
          </a:xfrm>
          <a:prstGeom prst="rect">
            <a:avLst/>
          </a:prstGeom>
        </p:spPr>
      </p:pic>
      <p:sp>
        <p:nvSpPr>
          <p:cNvPr name="AutoShape 5" id="5"/>
          <p:cNvSpPr/>
          <p:nvPr/>
        </p:nvSpPr>
        <p:spPr>
          <a:xfrm rot="0">
            <a:off x="1572990" y="9248775"/>
            <a:ext cx="14956975" cy="0"/>
          </a:xfrm>
          <a:prstGeom prst="line">
            <a:avLst/>
          </a:prstGeom>
          <a:ln cap="flat" w="9525">
            <a:solidFill>
              <a:srgbClr val="11324D"/>
            </a:solidFill>
            <a:prstDash val="solid"/>
            <a:headEnd type="none" len="sm" w="sm"/>
            <a:tailEnd type="none" len="sm" w="sm"/>
          </a:ln>
        </p:spPr>
      </p:sp>
      <p:grpSp>
        <p:nvGrpSpPr>
          <p:cNvPr name="Group 6" id="6"/>
          <p:cNvGrpSpPr/>
          <p:nvPr/>
        </p:nvGrpSpPr>
        <p:grpSpPr>
          <a:xfrm rot="0">
            <a:off x="-301317" y="-143874"/>
            <a:ext cx="602633" cy="10574748"/>
            <a:chOff x="0" y="0"/>
            <a:chExt cx="158718" cy="2785119"/>
          </a:xfrm>
        </p:grpSpPr>
        <p:sp>
          <p:nvSpPr>
            <p:cNvPr name="Freeform 7" id="7"/>
            <p:cNvSpPr/>
            <p:nvPr/>
          </p:nvSpPr>
          <p:spPr>
            <a:xfrm>
              <a:off x="0" y="0"/>
              <a:ext cx="158718" cy="2785119"/>
            </a:xfrm>
            <a:custGeom>
              <a:avLst/>
              <a:gdLst/>
              <a:ahLst/>
              <a:cxnLst/>
              <a:rect r="r" b="b" t="t" l="l"/>
              <a:pathLst>
                <a:path h="2785119" w="158718">
                  <a:moveTo>
                    <a:pt x="0" y="0"/>
                  </a:moveTo>
                  <a:lnTo>
                    <a:pt x="158718" y="0"/>
                  </a:lnTo>
                  <a:lnTo>
                    <a:pt x="158718" y="2785119"/>
                  </a:lnTo>
                  <a:lnTo>
                    <a:pt x="0" y="2785119"/>
                  </a:lnTo>
                  <a:close/>
                </a:path>
              </a:pathLst>
            </a:custGeom>
            <a:solidFill>
              <a:srgbClr val="11324D"/>
            </a:solidFill>
          </p:spPr>
        </p:sp>
        <p:sp>
          <p:nvSpPr>
            <p:cNvPr name="TextBox 8" id="8"/>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0293771" y="904875"/>
            <a:ext cx="7509819" cy="2299331"/>
          </a:xfrm>
          <a:prstGeom prst="rect">
            <a:avLst/>
          </a:prstGeom>
        </p:spPr>
        <p:txBody>
          <a:bodyPr anchor="t" rtlCol="false" tIns="0" lIns="0" bIns="0" rIns="0">
            <a:spAutoFit/>
          </a:bodyPr>
          <a:lstStyle/>
          <a:p>
            <a:pPr>
              <a:lnSpc>
                <a:spcPts val="9240"/>
              </a:lnSpc>
            </a:pPr>
            <a:r>
              <a:rPr lang="en-US" sz="6600">
                <a:solidFill>
                  <a:srgbClr val="11324D"/>
                </a:solidFill>
                <a:latin typeface="Lato Bold"/>
              </a:rPr>
              <a:t>Hotel Management System</a:t>
            </a:r>
          </a:p>
        </p:txBody>
      </p:sp>
      <p:sp>
        <p:nvSpPr>
          <p:cNvPr name="TextBox 10" id="10"/>
          <p:cNvSpPr txBox="true"/>
          <p:nvPr/>
        </p:nvSpPr>
        <p:spPr>
          <a:xfrm rot="0">
            <a:off x="10337278" y="3510576"/>
            <a:ext cx="5082883" cy="523875"/>
          </a:xfrm>
          <a:prstGeom prst="rect">
            <a:avLst/>
          </a:prstGeom>
        </p:spPr>
        <p:txBody>
          <a:bodyPr anchor="t" rtlCol="false" tIns="0" lIns="0" bIns="0" rIns="0">
            <a:spAutoFit/>
          </a:bodyPr>
          <a:lstStyle/>
          <a:p>
            <a:pPr>
              <a:lnSpc>
                <a:spcPts val="4200"/>
              </a:lnSpc>
            </a:pPr>
            <a:r>
              <a:rPr lang="en-US" sz="3000">
                <a:solidFill>
                  <a:srgbClr val="11324D"/>
                </a:solidFill>
                <a:latin typeface="Lato Bold"/>
              </a:rPr>
              <a:t>FINAL PROJECT - Group 8</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BF7F0"/>
        </a:solidFill>
      </p:bgPr>
    </p:bg>
    <p:spTree>
      <p:nvGrpSpPr>
        <p:cNvPr id="1" name=""/>
        <p:cNvGrpSpPr/>
        <p:nvPr/>
      </p:nvGrpSpPr>
      <p:grpSpPr>
        <a:xfrm>
          <a:off x="0" y="0"/>
          <a:ext cx="0" cy="0"/>
          <a:chOff x="0" y="0"/>
          <a:chExt cx="0" cy="0"/>
        </a:xfrm>
      </p:grpSpPr>
      <p:grpSp>
        <p:nvGrpSpPr>
          <p:cNvPr name="Group 2" id="2"/>
          <p:cNvGrpSpPr/>
          <p:nvPr/>
        </p:nvGrpSpPr>
        <p:grpSpPr>
          <a:xfrm rot="0">
            <a:off x="1028700" y="1560541"/>
            <a:ext cx="16230600" cy="3537796"/>
            <a:chOff x="0" y="0"/>
            <a:chExt cx="21640800" cy="4717062"/>
          </a:xfrm>
        </p:grpSpPr>
        <p:pic>
          <p:nvPicPr>
            <p:cNvPr name="Picture 3" id="3"/>
            <p:cNvPicPr>
              <a:picLocks noChangeAspect="true"/>
            </p:cNvPicPr>
            <p:nvPr/>
          </p:nvPicPr>
          <p:blipFill>
            <a:blip r:embed="rId2"/>
            <a:srcRect l="0" t="33652" r="0" b="33652"/>
            <a:stretch>
              <a:fillRect/>
            </a:stretch>
          </p:blipFill>
          <p:spPr>
            <a:xfrm>
              <a:off x="0" y="0"/>
              <a:ext cx="21640800" cy="4717062"/>
            </a:xfrm>
            <a:prstGeom prst="rect">
              <a:avLst/>
            </a:prstGeom>
          </p:spPr>
        </p:pic>
      </p:grpSp>
      <p:sp>
        <p:nvSpPr>
          <p:cNvPr name="TextBox 4" id="4"/>
          <p:cNvSpPr txBox="true"/>
          <p:nvPr/>
        </p:nvSpPr>
        <p:spPr>
          <a:xfrm rot="0">
            <a:off x="1028700" y="5220815"/>
            <a:ext cx="8270451" cy="2797174"/>
          </a:xfrm>
          <a:prstGeom prst="rect">
            <a:avLst/>
          </a:prstGeom>
        </p:spPr>
        <p:txBody>
          <a:bodyPr anchor="t" rtlCol="false" tIns="0" lIns="0" bIns="0" rIns="0">
            <a:spAutoFit/>
          </a:bodyPr>
          <a:lstStyle/>
          <a:p>
            <a:pPr>
              <a:lnSpc>
                <a:spcPts val="11200"/>
              </a:lnSpc>
            </a:pPr>
            <a:r>
              <a:rPr lang="en-US" sz="8000">
                <a:solidFill>
                  <a:srgbClr val="11324D"/>
                </a:solidFill>
                <a:latin typeface="Lato Bold"/>
              </a:rPr>
              <a:t>3. </a:t>
            </a:r>
            <a:r>
              <a:rPr lang="en-US" sz="8000">
                <a:solidFill>
                  <a:srgbClr val="11324D"/>
                </a:solidFill>
                <a:latin typeface="Lato Bold"/>
              </a:rPr>
              <a:t>Requirement Specifications</a:t>
            </a:r>
          </a:p>
        </p:txBody>
      </p:sp>
      <p:sp>
        <p:nvSpPr>
          <p:cNvPr name="AutoShape 5" id="5"/>
          <p:cNvSpPr/>
          <p:nvPr/>
        </p:nvSpPr>
        <p:spPr>
          <a:xfrm rot="0">
            <a:off x="1028700" y="9248775"/>
            <a:ext cx="13409708" cy="0"/>
          </a:xfrm>
          <a:prstGeom prst="line">
            <a:avLst/>
          </a:prstGeom>
          <a:ln cap="flat" w="9525">
            <a:solidFill>
              <a:srgbClr val="11324D"/>
            </a:solidFill>
            <a:prstDash val="solid"/>
            <a:headEnd type="none" len="sm" w="sm"/>
            <a:tailEnd type="none" len="sm" w="sm"/>
          </a:ln>
        </p:spPr>
      </p:sp>
      <p:sp>
        <p:nvSpPr>
          <p:cNvPr name="TextBox 6" id="6"/>
          <p:cNvSpPr txBox="true"/>
          <p:nvPr/>
        </p:nvSpPr>
        <p:spPr>
          <a:xfrm rot="0">
            <a:off x="1028700" y="8218015"/>
            <a:ext cx="7965779" cy="1466904"/>
          </a:xfrm>
          <a:prstGeom prst="rect">
            <a:avLst/>
          </a:prstGeom>
        </p:spPr>
        <p:txBody>
          <a:bodyPr anchor="t" rtlCol="false" tIns="0" lIns="0" bIns="0" rIns="0">
            <a:spAutoFit/>
          </a:bodyPr>
          <a:lstStyle/>
          <a:p>
            <a:pPr>
              <a:lnSpc>
                <a:spcPts val="6144"/>
              </a:lnSpc>
            </a:pPr>
            <a:r>
              <a:rPr lang="en-US" sz="4388">
                <a:solidFill>
                  <a:srgbClr val="11324D"/>
                </a:solidFill>
                <a:latin typeface="Lato Bold"/>
              </a:rPr>
              <a:t>3.1 Functional requirements</a:t>
            </a:r>
          </a:p>
          <a:p>
            <a:pPr>
              <a:lnSpc>
                <a:spcPts val="5623"/>
              </a:lnSpc>
            </a:pPr>
          </a:p>
        </p:txBody>
      </p:sp>
      <p:sp>
        <p:nvSpPr>
          <p:cNvPr name="TextBox 7" id="7"/>
          <p:cNvSpPr txBox="true"/>
          <p:nvPr/>
        </p:nvSpPr>
        <p:spPr>
          <a:xfrm rot="0">
            <a:off x="9312578" y="6320174"/>
            <a:ext cx="7960149" cy="2323465"/>
          </a:xfrm>
          <a:prstGeom prst="rect">
            <a:avLst/>
          </a:prstGeom>
        </p:spPr>
        <p:txBody>
          <a:bodyPr anchor="t" rtlCol="false" tIns="0" lIns="0" bIns="0" rIns="0">
            <a:spAutoFit/>
          </a:bodyPr>
          <a:lstStyle/>
          <a:p>
            <a:pPr>
              <a:lnSpc>
                <a:spcPts val="2659"/>
              </a:lnSpc>
            </a:pPr>
            <a:r>
              <a:rPr lang="en-US" sz="1899">
                <a:solidFill>
                  <a:srgbClr val="11324D"/>
                </a:solidFill>
                <a:latin typeface="Poppins Light"/>
              </a:rPr>
              <a:t>In this module, this website is for multiple users. If a User enters a password and the software checks its validity. If the password is valid then option is given to change the password, otherwise “Invalid User/ Password” message is displayed. There is an option for password recovery, log out, login, new users sign in. The Administrator can also update changes in the site after login</a:t>
            </a:r>
          </a:p>
          <a:p>
            <a:pPr>
              <a:lnSpc>
                <a:spcPts val="2659"/>
              </a:lnSpc>
            </a:pPr>
          </a:p>
        </p:txBody>
      </p:sp>
      <p:sp>
        <p:nvSpPr>
          <p:cNvPr name="AutoShape 8" id="8"/>
          <p:cNvSpPr/>
          <p:nvPr/>
        </p:nvSpPr>
        <p:spPr>
          <a:xfrm rot="0">
            <a:off x="1028700" y="1023938"/>
            <a:ext cx="12674523" cy="0"/>
          </a:xfrm>
          <a:prstGeom prst="line">
            <a:avLst/>
          </a:prstGeom>
          <a:ln cap="flat" w="9525">
            <a:solidFill>
              <a:srgbClr val="11324D"/>
            </a:solidFill>
            <a:prstDash val="solid"/>
            <a:headEnd type="none" len="sm" w="sm"/>
            <a:tailEnd type="none" len="sm" w="sm"/>
          </a:ln>
        </p:spPr>
      </p:sp>
      <p:sp>
        <p:nvSpPr>
          <p:cNvPr name="TextBox 9" id="9"/>
          <p:cNvSpPr txBox="true"/>
          <p:nvPr/>
        </p:nvSpPr>
        <p:spPr>
          <a:xfrm rot="0">
            <a:off x="9299151" y="5686463"/>
            <a:ext cx="5974902" cy="523875"/>
          </a:xfrm>
          <a:prstGeom prst="rect">
            <a:avLst/>
          </a:prstGeom>
        </p:spPr>
        <p:txBody>
          <a:bodyPr anchor="t" rtlCol="false" tIns="0" lIns="0" bIns="0" rIns="0">
            <a:spAutoFit/>
          </a:bodyPr>
          <a:lstStyle/>
          <a:p>
            <a:pPr>
              <a:lnSpc>
                <a:spcPts val="4200"/>
              </a:lnSpc>
            </a:pPr>
            <a:r>
              <a:rPr lang="en-US" sz="3000">
                <a:solidFill>
                  <a:srgbClr val="11324D"/>
                </a:solidFill>
                <a:latin typeface="Lato Bold"/>
              </a:rPr>
              <a:t>Password</a:t>
            </a:r>
          </a:p>
        </p:txBody>
      </p:sp>
      <p:sp>
        <p:nvSpPr>
          <p:cNvPr name="AutoShape 10" id="10"/>
          <p:cNvSpPr/>
          <p:nvPr/>
        </p:nvSpPr>
        <p:spPr>
          <a:xfrm rot="-5400000">
            <a:off x="7015767" y="7496194"/>
            <a:ext cx="3495637" cy="0"/>
          </a:xfrm>
          <a:prstGeom prst="line">
            <a:avLst/>
          </a:prstGeom>
          <a:ln cap="flat" w="9525">
            <a:solidFill>
              <a:srgbClr val="11324D"/>
            </a:solidFill>
            <a:prstDash val="solid"/>
            <a:headEnd type="none" len="sm" w="sm"/>
            <a:tailEnd type="none" len="sm" w="sm"/>
          </a:ln>
        </p:spPr>
      </p:sp>
      <p:grpSp>
        <p:nvGrpSpPr>
          <p:cNvPr name="Group 11" id="11"/>
          <p:cNvGrpSpPr/>
          <p:nvPr/>
        </p:nvGrpSpPr>
        <p:grpSpPr>
          <a:xfrm rot="0">
            <a:off x="-301317" y="-143874"/>
            <a:ext cx="602633" cy="10574748"/>
            <a:chOff x="0" y="0"/>
            <a:chExt cx="158718" cy="2785119"/>
          </a:xfrm>
        </p:grpSpPr>
        <p:sp>
          <p:nvSpPr>
            <p:cNvPr name="Freeform 12" id="12"/>
            <p:cNvSpPr/>
            <p:nvPr/>
          </p:nvSpPr>
          <p:spPr>
            <a:xfrm>
              <a:off x="0" y="0"/>
              <a:ext cx="158718" cy="2785119"/>
            </a:xfrm>
            <a:custGeom>
              <a:avLst/>
              <a:gdLst/>
              <a:ahLst/>
              <a:cxnLst/>
              <a:rect r="r" b="b" t="t" l="l"/>
              <a:pathLst>
                <a:path h="2785119" w="158718">
                  <a:moveTo>
                    <a:pt x="0" y="0"/>
                  </a:moveTo>
                  <a:lnTo>
                    <a:pt x="158718" y="0"/>
                  </a:lnTo>
                  <a:lnTo>
                    <a:pt x="158718" y="2785119"/>
                  </a:lnTo>
                  <a:lnTo>
                    <a:pt x="0" y="2785119"/>
                  </a:lnTo>
                  <a:close/>
                </a:path>
              </a:pathLst>
            </a:custGeom>
            <a:solidFill>
              <a:srgbClr val="11324D"/>
            </a:solidFill>
          </p:spPr>
        </p:sp>
        <p:sp>
          <p:nvSpPr>
            <p:cNvPr name="TextBox 13" id="13"/>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1.xml><?xml version="1.0" encoding="utf-8"?>
<p:sld xmlns:p="http://schemas.openxmlformats.org/presentationml/2006/main" xmlns:a="http://schemas.openxmlformats.org/drawingml/2006/main">
  <p:cSld>
    <p:bg>
      <p:bgPr>
        <a:solidFill>
          <a:srgbClr val="FBF7F0"/>
        </a:solidFill>
      </p:bgPr>
    </p:bg>
    <p:spTree>
      <p:nvGrpSpPr>
        <p:cNvPr id="1" name=""/>
        <p:cNvGrpSpPr/>
        <p:nvPr/>
      </p:nvGrpSpPr>
      <p:grpSpPr>
        <a:xfrm>
          <a:off x="0" y="0"/>
          <a:ext cx="0" cy="0"/>
          <a:chOff x="0" y="0"/>
          <a:chExt cx="0" cy="0"/>
        </a:xfrm>
      </p:grpSpPr>
      <p:sp>
        <p:nvSpPr>
          <p:cNvPr name="AutoShape 2" id="2"/>
          <p:cNvSpPr/>
          <p:nvPr/>
        </p:nvSpPr>
        <p:spPr>
          <a:xfrm rot="0">
            <a:off x="1028700" y="9248775"/>
            <a:ext cx="13409708" cy="0"/>
          </a:xfrm>
          <a:prstGeom prst="line">
            <a:avLst/>
          </a:prstGeom>
          <a:ln cap="flat" w="9525">
            <a:solidFill>
              <a:srgbClr val="11324D"/>
            </a:solidFill>
            <a:prstDash val="solid"/>
            <a:headEnd type="none" len="sm" w="sm"/>
            <a:tailEnd type="none" len="sm" w="sm"/>
          </a:ln>
        </p:spPr>
      </p:sp>
      <p:grpSp>
        <p:nvGrpSpPr>
          <p:cNvPr name="Group 3" id="3"/>
          <p:cNvGrpSpPr/>
          <p:nvPr/>
        </p:nvGrpSpPr>
        <p:grpSpPr>
          <a:xfrm rot="0">
            <a:off x="17929953" y="-143874"/>
            <a:ext cx="602633" cy="10574748"/>
            <a:chOff x="0" y="0"/>
            <a:chExt cx="158718" cy="2785119"/>
          </a:xfrm>
        </p:grpSpPr>
        <p:sp>
          <p:nvSpPr>
            <p:cNvPr name="Freeform 4" id="4"/>
            <p:cNvSpPr/>
            <p:nvPr/>
          </p:nvSpPr>
          <p:spPr>
            <a:xfrm>
              <a:off x="0" y="0"/>
              <a:ext cx="158718" cy="2785119"/>
            </a:xfrm>
            <a:custGeom>
              <a:avLst/>
              <a:gdLst/>
              <a:ahLst/>
              <a:cxnLst/>
              <a:rect r="r" b="b" t="t" l="l"/>
              <a:pathLst>
                <a:path h="2785119" w="158718">
                  <a:moveTo>
                    <a:pt x="0" y="0"/>
                  </a:moveTo>
                  <a:lnTo>
                    <a:pt x="158718" y="0"/>
                  </a:lnTo>
                  <a:lnTo>
                    <a:pt x="158718" y="2785119"/>
                  </a:lnTo>
                  <a:lnTo>
                    <a:pt x="0" y="2785119"/>
                  </a:lnTo>
                  <a:close/>
                </a:path>
              </a:pathLst>
            </a:custGeom>
            <a:solidFill>
              <a:srgbClr val="11324D"/>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rot="-5400000">
            <a:off x="5038725" y="5313045"/>
            <a:ext cx="8220075" cy="0"/>
          </a:xfrm>
          <a:prstGeom prst="line">
            <a:avLst/>
          </a:prstGeom>
          <a:ln cap="flat" w="9525">
            <a:solidFill>
              <a:srgbClr val="11324D"/>
            </a:solidFill>
            <a:prstDash val="solid"/>
            <a:headEnd type="none" len="sm" w="sm"/>
            <a:tailEnd type="none" len="sm" w="sm"/>
          </a:ln>
        </p:spPr>
      </p:sp>
      <p:sp>
        <p:nvSpPr>
          <p:cNvPr name="TextBox 7" id="7"/>
          <p:cNvSpPr txBox="true"/>
          <p:nvPr/>
        </p:nvSpPr>
        <p:spPr>
          <a:xfrm rot="0">
            <a:off x="9883595" y="981075"/>
            <a:ext cx="7375705" cy="405764"/>
          </a:xfrm>
          <a:prstGeom prst="rect">
            <a:avLst/>
          </a:prstGeom>
        </p:spPr>
        <p:txBody>
          <a:bodyPr anchor="t" rtlCol="false" tIns="0" lIns="0" bIns="0" rIns="0">
            <a:spAutoFit/>
          </a:bodyPr>
          <a:lstStyle/>
          <a:p>
            <a:pPr marL="518166" indent="-259083" lvl="1">
              <a:lnSpc>
                <a:spcPts val="3360"/>
              </a:lnSpc>
              <a:buFont typeface="Arial"/>
              <a:buChar char="•"/>
            </a:pPr>
            <a:r>
              <a:rPr lang="en-US" sz="2400">
                <a:solidFill>
                  <a:srgbClr val="11324D"/>
                </a:solidFill>
                <a:latin typeface="Lato Bold"/>
              </a:rPr>
              <a:t>FUNCTION CHECKOUT_CUSTOMER()</a:t>
            </a:r>
          </a:p>
        </p:txBody>
      </p:sp>
      <p:sp>
        <p:nvSpPr>
          <p:cNvPr name="TextBox 8" id="8"/>
          <p:cNvSpPr txBox="true"/>
          <p:nvPr/>
        </p:nvSpPr>
        <p:spPr>
          <a:xfrm rot="0">
            <a:off x="10210253" y="1567814"/>
            <a:ext cx="6662971" cy="2811780"/>
          </a:xfrm>
          <a:prstGeom prst="rect">
            <a:avLst/>
          </a:prstGeom>
        </p:spPr>
        <p:txBody>
          <a:bodyPr anchor="t" rtlCol="false" tIns="0" lIns="0" bIns="0" rIns="0">
            <a:spAutoFit/>
          </a:bodyPr>
          <a:lstStyle/>
          <a:p>
            <a:pPr algn="just">
              <a:lnSpc>
                <a:spcPts val="2520"/>
              </a:lnSpc>
            </a:pPr>
            <a:r>
              <a:rPr lang="en-US" sz="1800">
                <a:solidFill>
                  <a:srgbClr val="11324D"/>
                </a:solidFill>
                <a:latin typeface="Poppins Light"/>
              </a:rPr>
              <a:t>This function is used to checkout the customer details from the database. When the user inputs his room number, the same room number will be checked in the database, if the room number is matched in the database, then the customer will be checkout from the database and transferred the record of the checkout to another table of database so that the Hotel Management has the record of customers who have check-out to fulfill his legal liabilities.</a:t>
            </a:r>
          </a:p>
          <a:p>
            <a:pPr algn="just">
              <a:lnSpc>
                <a:spcPts val="2520"/>
              </a:lnSpc>
            </a:pPr>
          </a:p>
        </p:txBody>
      </p:sp>
      <p:sp>
        <p:nvSpPr>
          <p:cNvPr name="TextBox 9" id="9"/>
          <p:cNvSpPr txBox="true"/>
          <p:nvPr/>
        </p:nvSpPr>
        <p:spPr>
          <a:xfrm rot="0">
            <a:off x="9883595" y="4256088"/>
            <a:ext cx="6466616" cy="448309"/>
          </a:xfrm>
          <a:prstGeom prst="rect">
            <a:avLst/>
          </a:prstGeom>
        </p:spPr>
        <p:txBody>
          <a:bodyPr anchor="t" rtlCol="false" tIns="0" lIns="0" bIns="0" rIns="0">
            <a:spAutoFit/>
          </a:bodyPr>
          <a:lstStyle/>
          <a:p>
            <a:pPr marL="561345" indent="-280673" lvl="1">
              <a:lnSpc>
                <a:spcPts val="3640"/>
              </a:lnSpc>
              <a:buFont typeface="Arial"/>
              <a:buChar char="•"/>
            </a:pPr>
            <a:r>
              <a:rPr lang="en-US" sz="2600">
                <a:solidFill>
                  <a:srgbClr val="11324D"/>
                </a:solidFill>
                <a:latin typeface="Lato Bold"/>
              </a:rPr>
              <a:t>FUNCTION GENERATE_BILL()</a:t>
            </a:r>
          </a:p>
        </p:txBody>
      </p:sp>
      <p:sp>
        <p:nvSpPr>
          <p:cNvPr name="TextBox 10" id="10"/>
          <p:cNvSpPr txBox="true"/>
          <p:nvPr/>
        </p:nvSpPr>
        <p:spPr>
          <a:xfrm rot="0">
            <a:off x="10210253" y="4945063"/>
            <a:ext cx="6446916" cy="1868805"/>
          </a:xfrm>
          <a:prstGeom prst="rect">
            <a:avLst/>
          </a:prstGeom>
        </p:spPr>
        <p:txBody>
          <a:bodyPr anchor="t" rtlCol="false" tIns="0" lIns="0" bIns="0" rIns="0">
            <a:spAutoFit/>
          </a:bodyPr>
          <a:lstStyle/>
          <a:p>
            <a:pPr algn="just">
              <a:lnSpc>
                <a:spcPts val="2520"/>
              </a:lnSpc>
            </a:pPr>
            <a:r>
              <a:rPr lang="en-US" sz="1800">
                <a:solidFill>
                  <a:srgbClr val="11324D"/>
                </a:solidFill>
                <a:latin typeface="Poppins Light"/>
              </a:rPr>
              <a:t>When any customer checks-out, his/her bill is generated automatically by calculated check-out date minus check-in date and getting multiplied by daily room charge plus other charges and the bill has to be saved in the table in the database.</a:t>
            </a:r>
          </a:p>
          <a:p>
            <a:pPr algn="just">
              <a:lnSpc>
                <a:spcPts val="2520"/>
              </a:lnSpc>
            </a:pPr>
          </a:p>
        </p:txBody>
      </p:sp>
      <p:sp>
        <p:nvSpPr>
          <p:cNvPr name="TextBox 11" id="11"/>
          <p:cNvSpPr txBox="true"/>
          <p:nvPr/>
        </p:nvSpPr>
        <p:spPr>
          <a:xfrm rot="0">
            <a:off x="9883595" y="6966267"/>
            <a:ext cx="5996536" cy="464819"/>
          </a:xfrm>
          <a:prstGeom prst="rect">
            <a:avLst/>
          </a:prstGeom>
        </p:spPr>
        <p:txBody>
          <a:bodyPr anchor="t" rtlCol="false" tIns="0" lIns="0" bIns="0" rIns="0">
            <a:spAutoFit/>
          </a:bodyPr>
          <a:lstStyle/>
          <a:p>
            <a:pPr marL="582935" indent="-291467" lvl="1">
              <a:lnSpc>
                <a:spcPts val="3780"/>
              </a:lnSpc>
              <a:buFont typeface="Arial"/>
              <a:buChar char="•"/>
            </a:pPr>
            <a:r>
              <a:rPr lang="en-US" sz="2700">
                <a:solidFill>
                  <a:srgbClr val="11324D"/>
                </a:solidFill>
                <a:latin typeface="Lato Bold"/>
              </a:rPr>
              <a:t>FUNCTION DISPLAY_RECORD()</a:t>
            </a:r>
          </a:p>
        </p:txBody>
      </p:sp>
      <p:sp>
        <p:nvSpPr>
          <p:cNvPr name="TextBox 12" id="12"/>
          <p:cNvSpPr txBox="true"/>
          <p:nvPr/>
        </p:nvSpPr>
        <p:spPr>
          <a:xfrm rot="0">
            <a:off x="10210253" y="7585234"/>
            <a:ext cx="6760124" cy="1471295"/>
          </a:xfrm>
          <a:prstGeom prst="rect">
            <a:avLst/>
          </a:prstGeom>
        </p:spPr>
        <p:txBody>
          <a:bodyPr anchor="t" rtlCol="false" tIns="0" lIns="0" bIns="0" rIns="0">
            <a:spAutoFit/>
          </a:bodyPr>
          <a:lstStyle/>
          <a:p>
            <a:pPr algn="just">
              <a:lnSpc>
                <a:spcPts val="2380"/>
              </a:lnSpc>
            </a:pPr>
            <a:r>
              <a:rPr lang="en-US" sz="1700">
                <a:solidFill>
                  <a:srgbClr val="11324D"/>
                </a:solidFill>
                <a:latin typeface="Poppins Light"/>
              </a:rPr>
              <a:t>This function is used to display all the transactions including the customer name, address, phone, bed number, and doctor assigned to him/her on the screen. This is a global report to display all the transaction records in the screen</a:t>
            </a:r>
          </a:p>
          <a:p>
            <a:pPr algn="just">
              <a:lnSpc>
                <a:spcPts val="2380"/>
              </a:lnSpc>
            </a:pPr>
          </a:p>
        </p:txBody>
      </p:sp>
      <p:sp>
        <p:nvSpPr>
          <p:cNvPr name="TextBox 13" id="13"/>
          <p:cNvSpPr txBox="true"/>
          <p:nvPr/>
        </p:nvSpPr>
        <p:spPr>
          <a:xfrm rot="0">
            <a:off x="1028700" y="1160145"/>
            <a:ext cx="8115300" cy="824864"/>
          </a:xfrm>
          <a:prstGeom prst="rect">
            <a:avLst/>
          </a:prstGeom>
        </p:spPr>
        <p:txBody>
          <a:bodyPr anchor="t" rtlCol="false" tIns="0" lIns="0" bIns="0" rIns="0">
            <a:spAutoFit/>
          </a:bodyPr>
          <a:lstStyle/>
          <a:p>
            <a:pPr marL="518166" indent="-259083" lvl="1">
              <a:lnSpc>
                <a:spcPts val="3360"/>
              </a:lnSpc>
              <a:buFont typeface="Arial"/>
              <a:buChar char="•"/>
            </a:pPr>
            <a:r>
              <a:rPr lang="en-US" sz="2400">
                <a:solidFill>
                  <a:srgbClr val="11324D"/>
                </a:solidFill>
                <a:latin typeface="Lato Bold"/>
              </a:rPr>
              <a:t>CREATING A NEW ENTITY (HOTEL, ROOM, CUSTOMERS,MEMBERS ETC.)</a:t>
            </a:r>
          </a:p>
        </p:txBody>
      </p:sp>
      <p:sp>
        <p:nvSpPr>
          <p:cNvPr name="TextBox 14" id="14"/>
          <p:cNvSpPr txBox="true"/>
          <p:nvPr/>
        </p:nvSpPr>
        <p:spPr>
          <a:xfrm rot="0">
            <a:off x="1501048" y="2016591"/>
            <a:ext cx="6662971" cy="2811780"/>
          </a:xfrm>
          <a:prstGeom prst="rect">
            <a:avLst/>
          </a:prstGeom>
        </p:spPr>
        <p:txBody>
          <a:bodyPr anchor="t" rtlCol="false" tIns="0" lIns="0" bIns="0" rIns="0">
            <a:spAutoFit/>
          </a:bodyPr>
          <a:lstStyle/>
          <a:p>
            <a:pPr algn="just">
              <a:lnSpc>
                <a:spcPts val="2520"/>
              </a:lnSpc>
            </a:pPr>
            <a:r>
              <a:rPr lang="en-US" sz="1800">
                <a:solidFill>
                  <a:srgbClr val="11324D"/>
                </a:solidFill>
                <a:latin typeface="Poppins Light"/>
              </a:rPr>
              <a:t>This is used to add new employee details, delete entity details and view the details. In that screen, the automatic item is created. In this function, whenever a new entity is required to be added the corresponding forms are opened and the database is manipulated to check whether the data is already existing or not. If it already exists, then it prompts “Entry already existing” and if not then the data is entered with the various validation checks.</a:t>
            </a:r>
          </a:p>
          <a:p>
            <a:pPr algn="just">
              <a:lnSpc>
                <a:spcPts val="2520"/>
              </a:lnSpc>
            </a:pPr>
          </a:p>
        </p:txBody>
      </p:sp>
      <p:sp>
        <p:nvSpPr>
          <p:cNvPr name="TextBox 15" id="15"/>
          <p:cNvSpPr txBox="true"/>
          <p:nvPr/>
        </p:nvSpPr>
        <p:spPr>
          <a:xfrm rot="0">
            <a:off x="1501048" y="5289232"/>
            <a:ext cx="6446916" cy="2183130"/>
          </a:xfrm>
          <a:prstGeom prst="rect">
            <a:avLst/>
          </a:prstGeom>
        </p:spPr>
        <p:txBody>
          <a:bodyPr anchor="t" rtlCol="false" tIns="0" lIns="0" bIns="0" rIns="0">
            <a:spAutoFit/>
          </a:bodyPr>
          <a:lstStyle/>
          <a:p>
            <a:pPr algn="just">
              <a:lnSpc>
                <a:spcPts val="2520"/>
              </a:lnSpc>
            </a:pPr>
            <a:r>
              <a:rPr lang="en-US" sz="1800">
                <a:solidFill>
                  <a:srgbClr val="11324D"/>
                </a:solidFill>
                <a:latin typeface="Poppins Light"/>
              </a:rPr>
              <a:t>This is the function used to open a new room for a customer so that he/she can assign a separate room . In that screen, the automatic room number is created. After opening a new room for the customer, finally a room is assigned to a customer and the room records are appended in the data file.</a:t>
            </a:r>
          </a:p>
          <a:p>
            <a:pPr algn="just">
              <a:lnSpc>
                <a:spcPts val="2520"/>
              </a:lnSpc>
            </a:pPr>
          </a:p>
        </p:txBody>
      </p:sp>
      <p:sp>
        <p:nvSpPr>
          <p:cNvPr name="TextBox 16" id="16"/>
          <p:cNvSpPr txBox="true"/>
          <p:nvPr/>
        </p:nvSpPr>
        <p:spPr>
          <a:xfrm rot="0">
            <a:off x="1501048" y="7777480"/>
            <a:ext cx="6760124" cy="1471295"/>
          </a:xfrm>
          <a:prstGeom prst="rect">
            <a:avLst/>
          </a:prstGeom>
        </p:spPr>
        <p:txBody>
          <a:bodyPr anchor="t" rtlCol="false" tIns="0" lIns="0" bIns="0" rIns="0">
            <a:spAutoFit/>
          </a:bodyPr>
          <a:lstStyle/>
          <a:p>
            <a:pPr algn="just">
              <a:lnSpc>
                <a:spcPts val="2380"/>
              </a:lnSpc>
            </a:pPr>
            <a:r>
              <a:rPr lang="en-US" sz="1700">
                <a:solidFill>
                  <a:srgbClr val="11324D"/>
                </a:solidFill>
                <a:latin typeface="Poppins Light"/>
              </a:rPr>
              <a:t>This function is used to admit a customer in our Hotel after entering his all personal details like Name, Address, Phone, Sex and then he/she is assigned a room from NEW_ROOM() function.</a:t>
            </a:r>
          </a:p>
          <a:p>
            <a:pPr algn="just">
              <a:lnSpc>
                <a:spcPts val="2380"/>
              </a:lnSpc>
            </a:pPr>
          </a:p>
        </p:txBody>
      </p:sp>
      <p:sp>
        <p:nvSpPr>
          <p:cNvPr name="TextBox 17" id="17"/>
          <p:cNvSpPr txBox="true"/>
          <p:nvPr/>
        </p:nvSpPr>
        <p:spPr>
          <a:xfrm rot="0">
            <a:off x="1028700" y="4686936"/>
            <a:ext cx="5740898" cy="448309"/>
          </a:xfrm>
          <a:prstGeom prst="rect">
            <a:avLst/>
          </a:prstGeom>
        </p:spPr>
        <p:txBody>
          <a:bodyPr anchor="t" rtlCol="false" tIns="0" lIns="0" bIns="0" rIns="0">
            <a:spAutoFit/>
          </a:bodyPr>
          <a:lstStyle/>
          <a:p>
            <a:pPr marL="561345" indent="-280673" lvl="1">
              <a:lnSpc>
                <a:spcPts val="3640"/>
              </a:lnSpc>
              <a:buFont typeface="Arial"/>
              <a:buChar char="•"/>
            </a:pPr>
            <a:r>
              <a:rPr lang="en-US" sz="2600">
                <a:solidFill>
                  <a:srgbClr val="11324D"/>
                </a:solidFill>
                <a:latin typeface="Lato Bold"/>
              </a:rPr>
              <a:t>FUNCTION NEW_ROOM()</a:t>
            </a:r>
          </a:p>
        </p:txBody>
      </p:sp>
      <p:sp>
        <p:nvSpPr>
          <p:cNvPr name="TextBox 18" id="18"/>
          <p:cNvSpPr txBox="true"/>
          <p:nvPr/>
        </p:nvSpPr>
        <p:spPr>
          <a:xfrm rot="0">
            <a:off x="1018205" y="7211377"/>
            <a:ext cx="7448207" cy="464819"/>
          </a:xfrm>
          <a:prstGeom prst="rect">
            <a:avLst/>
          </a:prstGeom>
        </p:spPr>
        <p:txBody>
          <a:bodyPr anchor="t" rtlCol="false" tIns="0" lIns="0" bIns="0" rIns="0">
            <a:spAutoFit/>
          </a:bodyPr>
          <a:lstStyle/>
          <a:p>
            <a:pPr marL="582935" indent="-291467" lvl="1">
              <a:lnSpc>
                <a:spcPts val="3780"/>
              </a:lnSpc>
              <a:buFont typeface="Arial"/>
              <a:buChar char="•"/>
            </a:pPr>
            <a:r>
              <a:rPr lang="en-US" sz="2700">
                <a:solidFill>
                  <a:srgbClr val="11324D"/>
                </a:solidFill>
                <a:latin typeface="Lato Bold"/>
              </a:rPr>
              <a:t>FUNCTION CHECKIN_CUSTOMER()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BF7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8426721" y="1035686"/>
            <a:ext cx="9351200" cy="8464315"/>
          </a:xfrm>
          <a:prstGeom prst="rect">
            <a:avLst/>
          </a:prstGeom>
        </p:spPr>
      </p:pic>
      <p:sp>
        <p:nvSpPr>
          <p:cNvPr name="TextBox 3" id="3"/>
          <p:cNvSpPr txBox="true"/>
          <p:nvPr/>
        </p:nvSpPr>
        <p:spPr>
          <a:xfrm rot="0">
            <a:off x="661366" y="1322402"/>
            <a:ext cx="6108122" cy="960755"/>
          </a:xfrm>
          <a:prstGeom prst="rect">
            <a:avLst/>
          </a:prstGeom>
        </p:spPr>
        <p:txBody>
          <a:bodyPr anchor="t" rtlCol="false" tIns="0" lIns="0" bIns="0" rIns="0">
            <a:spAutoFit/>
          </a:bodyPr>
          <a:lstStyle/>
          <a:p>
            <a:pPr>
              <a:lnSpc>
                <a:spcPts val="3699"/>
              </a:lnSpc>
            </a:pPr>
            <a:r>
              <a:rPr lang="en-US" sz="3699">
                <a:solidFill>
                  <a:srgbClr val="11324D"/>
                </a:solidFill>
                <a:latin typeface="Lato Bold"/>
              </a:rPr>
              <a:t>3.2 Use case model</a:t>
            </a:r>
          </a:p>
          <a:p>
            <a:pPr>
              <a:lnSpc>
                <a:spcPts val="3699"/>
              </a:lnSpc>
            </a:pPr>
          </a:p>
        </p:txBody>
      </p:sp>
      <p:sp>
        <p:nvSpPr>
          <p:cNvPr name="TextBox 4" id="4"/>
          <p:cNvSpPr txBox="true"/>
          <p:nvPr/>
        </p:nvSpPr>
        <p:spPr>
          <a:xfrm rot="0">
            <a:off x="443563" y="3019384"/>
            <a:ext cx="8475320" cy="2622549"/>
          </a:xfrm>
          <a:prstGeom prst="rect">
            <a:avLst/>
          </a:prstGeom>
        </p:spPr>
        <p:txBody>
          <a:bodyPr anchor="t" rtlCol="false" tIns="0" lIns="0" bIns="0" rIns="0">
            <a:spAutoFit/>
          </a:bodyPr>
          <a:lstStyle/>
          <a:p>
            <a:pPr>
              <a:lnSpc>
                <a:spcPts val="3500"/>
              </a:lnSpc>
            </a:pPr>
            <a:r>
              <a:rPr lang="en-US" sz="2500">
                <a:solidFill>
                  <a:srgbClr val="11324D"/>
                </a:solidFill>
                <a:latin typeface="Canva Sans"/>
              </a:rPr>
              <a:t>Textual Description for each use case</a:t>
            </a:r>
          </a:p>
          <a:p>
            <a:pPr marL="539754" indent="-269877" lvl="1">
              <a:lnSpc>
                <a:spcPts val="3500"/>
              </a:lnSpc>
              <a:buFont typeface="Arial"/>
              <a:buChar char="•"/>
            </a:pPr>
            <a:r>
              <a:rPr lang="en-US" sz="2500">
                <a:solidFill>
                  <a:srgbClr val="11324D"/>
                </a:solidFill>
                <a:latin typeface="Canva Sans"/>
              </a:rPr>
              <a:t>staff will perform the reservation tasks: services, adding customer information</a:t>
            </a:r>
          </a:p>
          <a:p>
            <a:pPr marL="539754" indent="-269877" lvl="1">
              <a:lnSpc>
                <a:spcPts val="3500"/>
              </a:lnSpc>
              <a:buFont typeface="Arial"/>
              <a:buChar char="•"/>
            </a:pPr>
            <a:r>
              <a:rPr lang="en-US" sz="2500">
                <a:solidFill>
                  <a:srgbClr val="11324D"/>
                </a:solidFill>
                <a:latin typeface="Canva Sans"/>
              </a:rPr>
              <a:t>manage the list of available rooms, check-in list</a:t>
            </a:r>
          </a:p>
          <a:p>
            <a:pPr marL="539754" indent="-269877" lvl="1">
              <a:lnSpc>
                <a:spcPts val="3500"/>
              </a:lnSpc>
              <a:buFont typeface="Arial"/>
              <a:buChar char="•"/>
            </a:pPr>
            <a:r>
              <a:rPr lang="en-US" sz="2500">
                <a:solidFill>
                  <a:srgbClr val="11324D"/>
                </a:solidFill>
                <a:latin typeface="Canva Sans"/>
              </a:rPr>
              <a:t>Perform customer check-out and payment</a:t>
            </a:r>
          </a:p>
          <a:p>
            <a:pPr>
              <a:lnSpc>
                <a:spcPts val="3500"/>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BF7F0"/>
        </a:solidFill>
      </p:bgPr>
    </p:bg>
    <p:spTree>
      <p:nvGrpSpPr>
        <p:cNvPr id="1" name=""/>
        <p:cNvGrpSpPr/>
        <p:nvPr/>
      </p:nvGrpSpPr>
      <p:grpSpPr>
        <a:xfrm>
          <a:off x="0" y="0"/>
          <a:ext cx="0" cy="0"/>
          <a:chOff x="0" y="0"/>
          <a:chExt cx="0" cy="0"/>
        </a:xfrm>
      </p:grpSpPr>
      <p:grpSp>
        <p:nvGrpSpPr>
          <p:cNvPr name="Group 2" id="2"/>
          <p:cNvGrpSpPr/>
          <p:nvPr/>
        </p:nvGrpSpPr>
        <p:grpSpPr>
          <a:xfrm rot="0">
            <a:off x="1028700" y="1560541"/>
            <a:ext cx="16230600" cy="3537796"/>
            <a:chOff x="0" y="0"/>
            <a:chExt cx="21640800" cy="4717062"/>
          </a:xfrm>
        </p:grpSpPr>
        <p:pic>
          <p:nvPicPr>
            <p:cNvPr name="Picture 3" id="3"/>
            <p:cNvPicPr>
              <a:picLocks noChangeAspect="true"/>
            </p:cNvPicPr>
            <p:nvPr/>
          </p:nvPicPr>
          <p:blipFill>
            <a:blip r:embed="rId2"/>
            <a:srcRect l="0" t="33652" r="0" b="33652"/>
            <a:stretch>
              <a:fillRect/>
            </a:stretch>
          </p:blipFill>
          <p:spPr>
            <a:xfrm>
              <a:off x="0" y="0"/>
              <a:ext cx="21640800" cy="4717062"/>
            </a:xfrm>
            <a:prstGeom prst="rect">
              <a:avLst/>
            </a:prstGeom>
          </p:spPr>
        </p:pic>
      </p:grpSp>
      <p:sp>
        <p:nvSpPr>
          <p:cNvPr name="TextBox 4" id="4"/>
          <p:cNvSpPr txBox="true"/>
          <p:nvPr/>
        </p:nvSpPr>
        <p:spPr>
          <a:xfrm rot="0">
            <a:off x="1028700" y="5220815"/>
            <a:ext cx="7347114" cy="1377949"/>
          </a:xfrm>
          <a:prstGeom prst="rect">
            <a:avLst/>
          </a:prstGeom>
        </p:spPr>
        <p:txBody>
          <a:bodyPr anchor="t" rtlCol="false" tIns="0" lIns="0" bIns="0" rIns="0">
            <a:spAutoFit/>
          </a:bodyPr>
          <a:lstStyle/>
          <a:p>
            <a:pPr>
              <a:lnSpc>
                <a:spcPts val="11200"/>
              </a:lnSpc>
            </a:pPr>
            <a:r>
              <a:rPr lang="en-US" sz="8000">
                <a:solidFill>
                  <a:srgbClr val="11324D"/>
                </a:solidFill>
                <a:latin typeface="Lato Bold"/>
              </a:rPr>
              <a:t>4. Architecture</a:t>
            </a:r>
          </a:p>
        </p:txBody>
      </p:sp>
      <p:sp>
        <p:nvSpPr>
          <p:cNvPr name="AutoShape 5" id="5"/>
          <p:cNvSpPr/>
          <p:nvPr/>
        </p:nvSpPr>
        <p:spPr>
          <a:xfrm rot="0">
            <a:off x="1028700" y="9248775"/>
            <a:ext cx="13409708" cy="0"/>
          </a:xfrm>
          <a:prstGeom prst="line">
            <a:avLst/>
          </a:prstGeom>
          <a:ln cap="flat" w="9525">
            <a:solidFill>
              <a:srgbClr val="11324D"/>
            </a:solidFill>
            <a:prstDash val="solid"/>
            <a:headEnd type="none" len="sm" w="sm"/>
            <a:tailEnd type="none" len="sm" w="sm"/>
          </a:ln>
        </p:spPr>
      </p:sp>
      <p:sp>
        <p:nvSpPr>
          <p:cNvPr name="TextBox 6" id="6"/>
          <p:cNvSpPr txBox="true"/>
          <p:nvPr/>
        </p:nvSpPr>
        <p:spPr>
          <a:xfrm rot="0">
            <a:off x="14319182" y="830279"/>
            <a:ext cx="2953546" cy="349217"/>
          </a:xfrm>
          <a:prstGeom prst="rect">
            <a:avLst/>
          </a:prstGeom>
        </p:spPr>
        <p:txBody>
          <a:bodyPr anchor="t" rtlCol="false" tIns="0" lIns="0" bIns="0" rIns="0">
            <a:spAutoFit/>
          </a:bodyPr>
          <a:lstStyle/>
          <a:p>
            <a:pPr algn="r">
              <a:lnSpc>
                <a:spcPts val="2800"/>
              </a:lnSpc>
            </a:pPr>
            <a:r>
              <a:rPr lang="en-US" sz="2000">
                <a:solidFill>
                  <a:srgbClr val="11324D"/>
                </a:solidFill>
                <a:latin typeface="Lato Bold"/>
              </a:rPr>
              <a:t>Ginyard International Co.</a:t>
            </a:r>
          </a:p>
        </p:txBody>
      </p:sp>
      <p:sp>
        <p:nvSpPr>
          <p:cNvPr name="TextBox 7" id="7"/>
          <p:cNvSpPr txBox="true"/>
          <p:nvPr/>
        </p:nvSpPr>
        <p:spPr>
          <a:xfrm rot="0">
            <a:off x="9299151" y="6381608"/>
            <a:ext cx="7960149" cy="972185"/>
          </a:xfrm>
          <a:prstGeom prst="rect">
            <a:avLst/>
          </a:prstGeom>
        </p:spPr>
        <p:txBody>
          <a:bodyPr anchor="t" rtlCol="false" tIns="0" lIns="0" bIns="0" rIns="0">
            <a:spAutoFit/>
          </a:bodyPr>
          <a:lstStyle/>
          <a:p>
            <a:pPr>
              <a:lnSpc>
                <a:spcPts val="2659"/>
              </a:lnSpc>
            </a:pPr>
            <a:r>
              <a:rPr lang="en-US" sz="1899">
                <a:solidFill>
                  <a:srgbClr val="11324D"/>
                </a:solidFill>
                <a:latin typeface="Poppins Light"/>
              </a:rPr>
              <a:t>The three most prevalent styles of software architecture are data-centric style, layered style, and </a:t>
            </a:r>
            <a:r>
              <a:rPr lang="en-US" sz="1899">
                <a:solidFill>
                  <a:srgbClr val="11324D"/>
                </a:solidFill>
                <a:latin typeface="Poppins Light Bold"/>
              </a:rPr>
              <a:t>object-oriented style</a:t>
            </a:r>
            <a:r>
              <a:rPr lang="en-US" sz="1899">
                <a:solidFill>
                  <a:srgbClr val="11324D"/>
                </a:solidFill>
                <a:latin typeface="Poppins Light"/>
              </a:rPr>
              <a:t>.</a:t>
            </a:r>
          </a:p>
          <a:p>
            <a:pPr>
              <a:lnSpc>
                <a:spcPts val="2520"/>
              </a:lnSpc>
            </a:pPr>
          </a:p>
        </p:txBody>
      </p:sp>
      <p:sp>
        <p:nvSpPr>
          <p:cNvPr name="AutoShape 8" id="8"/>
          <p:cNvSpPr/>
          <p:nvPr/>
        </p:nvSpPr>
        <p:spPr>
          <a:xfrm rot="0">
            <a:off x="1028700" y="1023938"/>
            <a:ext cx="12674523" cy="0"/>
          </a:xfrm>
          <a:prstGeom prst="line">
            <a:avLst/>
          </a:prstGeom>
          <a:ln cap="flat" w="9525">
            <a:solidFill>
              <a:srgbClr val="11324D"/>
            </a:solidFill>
            <a:prstDash val="solid"/>
            <a:headEnd type="none" len="sm" w="sm"/>
            <a:tailEnd type="none" len="sm" w="sm"/>
          </a:ln>
        </p:spPr>
      </p:sp>
      <p:sp>
        <p:nvSpPr>
          <p:cNvPr name="TextBox 9" id="9"/>
          <p:cNvSpPr txBox="true"/>
          <p:nvPr/>
        </p:nvSpPr>
        <p:spPr>
          <a:xfrm rot="0">
            <a:off x="9299151" y="5686463"/>
            <a:ext cx="5974902" cy="1057275"/>
          </a:xfrm>
          <a:prstGeom prst="rect">
            <a:avLst/>
          </a:prstGeom>
        </p:spPr>
        <p:txBody>
          <a:bodyPr anchor="t" rtlCol="false" tIns="0" lIns="0" bIns="0" rIns="0">
            <a:spAutoFit/>
          </a:bodyPr>
          <a:lstStyle/>
          <a:p>
            <a:pPr>
              <a:lnSpc>
                <a:spcPts val="4200"/>
              </a:lnSpc>
            </a:pPr>
            <a:r>
              <a:rPr lang="en-US" sz="3000">
                <a:solidFill>
                  <a:srgbClr val="11324D"/>
                </a:solidFill>
                <a:latin typeface="Lato Bold"/>
              </a:rPr>
              <a:t>Architectural style(s) used</a:t>
            </a:r>
          </a:p>
          <a:p>
            <a:pPr>
              <a:lnSpc>
                <a:spcPts val="4200"/>
              </a:lnSpc>
            </a:pPr>
          </a:p>
        </p:txBody>
      </p:sp>
      <p:sp>
        <p:nvSpPr>
          <p:cNvPr name="AutoShape 10" id="10"/>
          <p:cNvSpPr/>
          <p:nvPr/>
        </p:nvSpPr>
        <p:spPr>
          <a:xfrm rot="-5400000">
            <a:off x="7015767" y="7496194"/>
            <a:ext cx="3495637" cy="0"/>
          </a:xfrm>
          <a:prstGeom prst="line">
            <a:avLst/>
          </a:prstGeom>
          <a:ln cap="flat" w="9525">
            <a:solidFill>
              <a:srgbClr val="11324D"/>
            </a:solidFill>
            <a:prstDash val="solid"/>
            <a:headEnd type="none" len="sm" w="sm"/>
            <a:tailEnd type="none" len="sm" w="sm"/>
          </a:ln>
        </p:spPr>
      </p:sp>
      <p:grpSp>
        <p:nvGrpSpPr>
          <p:cNvPr name="Group 11" id="11"/>
          <p:cNvGrpSpPr/>
          <p:nvPr/>
        </p:nvGrpSpPr>
        <p:grpSpPr>
          <a:xfrm rot="0">
            <a:off x="-301317" y="-143874"/>
            <a:ext cx="602633" cy="10574748"/>
            <a:chOff x="0" y="0"/>
            <a:chExt cx="158718" cy="2785119"/>
          </a:xfrm>
        </p:grpSpPr>
        <p:sp>
          <p:nvSpPr>
            <p:cNvPr name="Freeform 12" id="12"/>
            <p:cNvSpPr/>
            <p:nvPr/>
          </p:nvSpPr>
          <p:spPr>
            <a:xfrm>
              <a:off x="0" y="0"/>
              <a:ext cx="158718" cy="2785119"/>
            </a:xfrm>
            <a:custGeom>
              <a:avLst/>
              <a:gdLst/>
              <a:ahLst/>
              <a:cxnLst/>
              <a:rect r="r" b="b" t="t" l="l"/>
              <a:pathLst>
                <a:path h="2785119" w="158718">
                  <a:moveTo>
                    <a:pt x="0" y="0"/>
                  </a:moveTo>
                  <a:lnTo>
                    <a:pt x="158718" y="0"/>
                  </a:lnTo>
                  <a:lnTo>
                    <a:pt x="158718" y="2785119"/>
                  </a:lnTo>
                  <a:lnTo>
                    <a:pt x="0" y="2785119"/>
                  </a:lnTo>
                  <a:close/>
                </a:path>
              </a:pathLst>
            </a:custGeom>
            <a:solidFill>
              <a:srgbClr val="11324D"/>
            </a:solidFill>
          </p:spPr>
        </p:sp>
        <p:sp>
          <p:nvSpPr>
            <p:cNvPr name="TextBox 13" id="13"/>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9299151" y="7200938"/>
            <a:ext cx="5974902" cy="1057275"/>
          </a:xfrm>
          <a:prstGeom prst="rect">
            <a:avLst/>
          </a:prstGeom>
        </p:spPr>
        <p:txBody>
          <a:bodyPr anchor="t" rtlCol="false" tIns="0" lIns="0" bIns="0" rIns="0">
            <a:spAutoFit/>
          </a:bodyPr>
          <a:lstStyle/>
          <a:p>
            <a:pPr>
              <a:lnSpc>
                <a:spcPts val="4200"/>
              </a:lnSpc>
            </a:pPr>
            <a:r>
              <a:rPr lang="en-US" sz="3000">
                <a:solidFill>
                  <a:srgbClr val="11324D"/>
                </a:solidFill>
                <a:latin typeface="Lato Bold"/>
              </a:rPr>
              <a:t>Architectural model</a:t>
            </a:r>
          </a:p>
          <a:p>
            <a:pPr>
              <a:lnSpc>
                <a:spcPts val="4200"/>
              </a:lnSpc>
            </a:pPr>
          </a:p>
        </p:txBody>
      </p:sp>
      <p:sp>
        <p:nvSpPr>
          <p:cNvPr name="TextBox 15" id="15"/>
          <p:cNvSpPr txBox="true"/>
          <p:nvPr/>
        </p:nvSpPr>
        <p:spPr>
          <a:xfrm rot="0">
            <a:off x="9299151" y="7849093"/>
            <a:ext cx="7960149" cy="925830"/>
          </a:xfrm>
          <a:prstGeom prst="rect">
            <a:avLst/>
          </a:prstGeom>
        </p:spPr>
        <p:txBody>
          <a:bodyPr anchor="t" rtlCol="false" tIns="0" lIns="0" bIns="0" rIns="0">
            <a:spAutoFit/>
          </a:bodyPr>
          <a:lstStyle/>
          <a:p>
            <a:pPr>
              <a:lnSpc>
                <a:spcPts val="2520"/>
              </a:lnSpc>
            </a:pPr>
            <a:r>
              <a:rPr lang="en-US" sz="1800">
                <a:solidFill>
                  <a:srgbClr val="11324D"/>
                </a:solidFill>
                <a:latin typeface="Poppins Light Bold"/>
              </a:rPr>
              <a:t>Generic model</a:t>
            </a:r>
            <a:r>
              <a:rPr lang="en-US" sz="1800">
                <a:solidFill>
                  <a:srgbClr val="11324D"/>
                </a:solidFill>
                <a:latin typeface="Poppins Light"/>
              </a:rPr>
              <a:t>: These models are abstractions derived from a number of real systems and encapsulated the characteristics of these systems. This type of model usually follows a bottom-up approach.</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BF7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5326992" y="308810"/>
            <a:ext cx="12724160" cy="9268462"/>
          </a:xfrm>
          <a:prstGeom prst="rect">
            <a:avLst/>
          </a:prstGeom>
        </p:spPr>
      </p:pic>
      <p:sp>
        <p:nvSpPr>
          <p:cNvPr name="TextBox 3" id="3"/>
          <p:cNvSpPr txBox="true"/>
          <p:nvPr/>
        </p:nvSpPr>
        <p:spPr>
          <a:xfrm rot="0">
            <a:off x="1343172" y="1104900"/>
            <a:ext cx="2209056" cy="542289"/>
          </a:xfrm>
          <a:prstGeom prst="rect">
            <a:avLst/>
          </a:prstGeom>
        </p:spPr>
        <p:txBody>
          <a:bodyPr anchor="t" rtlCol="false" tIns="0" lIns="0" bIns="0" rIns="0">
            <a:spAutoFit/>
          </a:bodyPr>
          <a:lstStyle/>
          <a:p>
            <a:pPr algn="ctr">
              <a:lnSpc>
                <a:spcPts val="4099"/>
              </a:lnSpc>
              <a:spcBef>
                <a:spcPct val="0"/>
              </a:spcBef>
            </a:pPr>
            <a:r>
              <a:rPr lang="en-US" sz="4099">
                <a:solidFill>
                  <a:srgbClr val="11324D"/>
                </a:solidFill>
                <a:latin typeface="Lato Bold"/>
              </a:rPr>
              <a:t>5.</a:t>
            </a:r>
            <a:r>
              <a:rPr lang="en-US" sz="4099">
                <a:solidFill>
                  <a:srgbClr val="11324D"/>
                </a:solidFill>
                <a:latin typeface="Lato Bold"/>
              </a:rPr>
              <a:t> Degign</a:t>
            </a:r>
          </a:p>
        </p:txBody>
      </p:sp>
      <p:sp>
        <p:nvSpPr>
          <p:cNvPr name="TextBox 4" id="4"/>
          <p:cNvSpPr txBox="true"/>
          <p:nvPr/>
        </p:nvSpPr>
        <p:spPr>
          <a:xfrm rot="0">
            <a:off x="-1812264" y="4876366"/>
            <a:ext cx="9021264" cy="1180465"/>
          </a:xfrm>
          <a:prstGeom prst="rect">
            <a:avLst/>
          </a:prstGeom>
        </p:spPr>
        <p:txBody>
          <a:bodyPr anchor="t" rtlCol="false" tIns="0" lIns="0" bIns="0" rIns="0">
            <a:spAutoFit/>
          </a:bodyPr>
          <a:lstStyle/>
          <a:p>
            <a:pPr algn="ctr">
              <a:lnSpc>
                <a:spcPts val="4759"/>
              </a:lnSpc>
            </a:pPr>
            <a:r>
              <a:rPr lang="en-US" sz="3399">
                <a:solidFill>
                  <a:srgbClr val="11324D"/>
                </a:solidFill>
                <a:latin typeface="Canva Sans"/>
              </a:rPr>
              <a:t>Database design</a:t>
            </a:r>
          </a:p>
          <a:p>
            <a:pPr algn="ctr">
              <a:lnSpc>
                <a:spcPts val="4759"/>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BF7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291" t="0" r="2393" b="0"/>
          <a:stretch>
            <a:fillRect/>
          </a:stretch>
        </p:blipFill>
        <p:spPr>
          <a:xfrm flipH="false" flipV="false" rot="0">
            <a:off x="7490275" y="2270050"/>
            <a:ext cx="10797725" cy="6743304"/>
          </a:xfrm>
          <a:prstGeom prst="rect">
            <a:avLst/>
          </a:prstGeom>
        </p:spPr>
      </p:pic>
      <p:sp>
        <p:nvSpPr>
          <p:cNvPr name="TextBox 3" id="3"/>
          <p:cNvSpPr txBox="true"/>
          <p:nvPr/>
        </p:nvSpPr>
        <p:spPr>
          <a:xfrm rot="0">
            <a:off x="1028700" y="1104900"/>
            <a:ext cx="7209000" cy="1056639"/>
          </a:xfrm>
          <a:prstGeom prst="rect">
            <a:avLst/>
          </a:prstGeom>
        </p:spPr>
        <p:txBody>
          <a:bodyPr anchor="t" rtlCol="false" tIns="0" lIns="0" bIns="0" rIns="0">
            <a:spAutoFit/>
          </a:bodyPr>
          <a:lstStyle/>
          <a:p>
            <a:pPr algn="ctr">
              <a:lnSpc>
                <a:spcPts val="4099"/>
              </a:lnSpc>
            </a:pPr>
            <a:r>
              <a:rPr lang="en-US" sz="4099">
                <a:solidFill>
                  <a:srgbClr val="11324D"/>
                </a:solidFill>
                <a:latin typeface="Lato Bold"/>
              </a:rPr>
              <a:t>Static model – class diagrams</a:t>
            </a:r>
          </a:p>
          <a:p>
            <a:pPr algn="ctr">
              <a:lnSpc>
                <a:spcPts val="4099"/>
              </a:lnSpc>
              <a:spcBef>
                <a:spcPct val="0"/>
              </a:spcBef>
            </a:pPr>
          </a:p>
        </p:txBody>
      </p:sp>
      <p:sp>
        <p:nvSpPr>
          <p:cNvPr name="TextBox 4" id="4"/>
          <p:cNvSpPr txBox="true"/>
          <p:nvPr/>
        </p:nvSpPr>
        <p:spPr>
          <a:xfrm rot="0">
            <a:off x="1249834" y="2222425"/>
            <a:ext cx="5688098" cy="4155133"/>
          </a:xfrm>
          <a:prstGeom prst="rect">
            <a:avLst/>
          </a:prstGeom>
        </p:spPr>
        <p:txBody>
          <a:bodyPr anchor="t" rtlCol="false" tIns="0" lIns="0" bIns="0" rIns="0">
            <a:spAutoFit/>
          </a:bodyPr>
          <a:lstStyle/>
          <a:p>
            <a:pPr algn="just">
              <a:lnSpc>
                <a:spcPts val="3001"/>
              </a:lnSpc>
            </a:pPr>
            <a:r>
              <a:rPr lang="en-US" sz="2143">
                <a:solidFill>
                  <a:srgbClr val="11324D"/>
                </a:solidFill>
                <a:latin typeface="Canva Sans"/>
              </a:rPr>
              <a:t>A class diagram describes the static structure of the symbols in your new system. It is a graphic presentation of the static view that shows a collection of declarative (static) model elements, such as classes, types, and their contents and relationships. Classes are arranged in hierarchies sharing common structure and behavior, and are associated with other classes</a:t>
            </a:r>
          </a:p>
          <a:p>
            <a:pPr algn="just">
              <a:lnSpc>
                <a:spcPts val="3001"/>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BF7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081726" y="690077"/>
            <a:ext cx="7966017" cy="8568223"/>
          </a:xfrm>
          <a:prstGeom prst="rect">
            <a:avLst/>
          </a:prstGeom>
        </p:spPr>
      </p:pic>
      <p:sp>
        <p:nvSpPr>
          <p:cNvPr name="TextBox 3" id="3"/>
          <p:cNvSpPr txBox="true"/>
          <p:nvPr/>
        </p:nvSpPr>
        <p:spPr>
          <a:xfrm rot="0">
            <a:off x="1028700" y="1104900"/>
            <a:ext cx="8917685" cy="1056639"/>
          </a:xfrm>
          <a:prstGeom prst="rect">
            <a:avLst/>
          </a:prstGeom>
        </p:spPr>
        <p:txBody>
          <a:bodyPr anchor="t" rtlCol="false" tIns="0" lIns="0" bIns="0" rIns="0">
            <a:spAutoFit/>
          </a:bodyPr>
          <a:lstStyle/>
          <a:p>
            <a:pPr algn="ctr">
              <a:lnSpc>
                <a:spcPts val="4099"/>
              </a:lnSpc>
            </a:pPr>
            <a:r>
              <a:rPr lang="en-US" sz="4099">
                <a:solidFill>
                  <a:srgbClr val="11324D"/>
                </a:solidFill>
                <a:latin typeface="Lato Bold"/>
              </a:rPr>
              <a:t>Dynamic model – sequence diagrams</a:t>
            </a:r>
          </a:p>
          <a:p>
            <a:pPr algn="ctr">
              <a:lnSpc>
                <a:spcPts val="4099"/>
              </a:lnSpc>
              <a:spcBef>
                <a:spcPct val="0"/>
              </a:spcBef>
            </a:pPr>
          </a:p>
        </p:txBody>
      </p:sp>
      <p:sp>
        <p:nvSpPr>
          <p:cNvPr name="TextBox 4" id="4"/>
          <p:cNvSpPr txBox="true"/>
          <p:nvPr/>
        </p:nvSpPr>
        <p:spPr>
          <a:xfrm rot="0">
            <a:off x="12785997" y="9431872"/>
            <a:ext cx="5688098" cy="404653"/>
          </a:xfrm>
          <a:prstGeom prst="rect">
            <a:avLst/>
          </a:prstGeom>
        </p:spPr>
        <p:txBody>
          <a:bodyPr anchor="t" rtlCol="false" tIns="0" lIns="0" bIns="0" rIns="0">
            <a:spAutoFit/>
          </a:bodyPr>
          <a:lstStyle/>
          <a:p>
            <a:pPr algn="just">
              <a:lnSpc>
                <a:spcPts val="3421"/>
              </a:lnSpc>
            </a:pPr>
            <a:r>
              <a:rPr lang="en-US" sz="2443">
                <a:solidFill>
                  <a:srgbClr val="11324D"/>
                </a:solidFill>
                <a:latin typeface="Canva Sans"/>
              </a:rPr>
              <a:t>Login and Register.</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BF7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632857" y="1816883"/>
            <a:ext cx="13022286" cy="6653235"/>
          </a:xfrm>
          <a:prstGeom prst="rect">
            <a:avLst/>
          </a:prstGeom>
        </p:spPr>
      </p:pic>
      <p:sp>
        <p:nvSpPr>
          <p:cNvPr name="TextBox 3" id="3"/>
          <p:cNvSpPr txBox="true"/>
          <p:nvPr/>
        </p:nvSpPr>
        <p:spPr>
          <a:xfrm rot="0">
            <a:off x="8367180" y="8853647"/>
            <a:ext cx="1553640" cy="404653"/>
          </a:xfrm>
          <a:prstGeom prst="rect">
            <a:avLst/>
          </a:prstGeom>
        </p:spPr>
        <p:txBody>
          <a:bodyPr anchor="t" rtlCol="false" tIns="0" lIns="0" bIns="0" rIns="0">
            <a:spAutoFit/>
          </a:bodyPr>
          <a:lstStyle/>
          <a:p>
            <a:pPr algn="just">
              <a:lnSpc>
                <a:spcPts val="3421"/>
              </a:lnSpc>
            </a:pPr>
            <a:r>
              <a:rPr lang="en-US" sz="2443">
                <a:solidFill>
                  <a:srgbClr val="11324D"/>
                </a:solidFill>
                <a:latin typeface="Canva Sans"/>
              </a:rPr>
              <a:t>Service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BF7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698448" y="1028700"/>
            <a:ext cx="12075512" cy="8229600"/>
          </a:xfrm>
          <a:prstGeom prst="rect">
            <a:avLst/>
          </a:prstGeom>
        </p:spPr>
      </p:pic>
      <p:sp>
        <p:nvSpPr>
          <p:cNvPr name="TextBox 3" id="3"/>
          <p:cNvSpPr txBox="true"/>
          <p:nvPr/>
        </p:nvSpPr>
        <p:spPr>
          <a:xfrm rot="0">
            <a:off x="8646404" y="9448345"/>
            <a:ext cx="1553640" cy="404653"/>
          </a:xfrm>
          <a:prstGeom prst="rect">
            <a:avLst/>
          </a:prstGeom>
        </p:spPr>
        <p:txBody>
          <a:bodyPr anchor="t" rtlCol="false" tIns="0" lIns="0" bIns="0" rIns="0">
            <a:spAutoFit/>
          </a:bodyPr>
          <a:lstStyle/>
          <a:p>
            <a:pPr algn="just">
              <a:lnSpc>
                <a:spcPts val="3421"/>
              </a:lnSpc>
            </a:pPr>
            <a:r>
              <a:rPr lang="en-US" sz="2443">
                <a:solidFill>
                  <a:srgbClr val="11324D"/>
                </a:solidFill>
                <a:latin typeface="Canva Sans"/>
              </a:rPr>
              <a:t>Booking</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BF7F0"/>
        </a:solidFill>
      </p:bgPr>
    </p:bg>
    <p:spTree>
      <p:nvGrpSpPr>
        <p:cNvPr id="1" name=""/>
        <p:cNvGrpSpPr/>
        <p:nvPr/>
      </p:nvGrpSpPr>
      <p:grpSpPr>
        <a:xfrm>
          <a:off x="0" y="0"/>
          <a:ext cx="0" cy="0"/>
          <a:chOff x="0" y="0"/>
          <a:chExt cx="0" cy="0"/>
        </a:xfrm>
      </p:grpSpPr>
      <p:sp>
        <p:nvSpPr>
          <p:cNvPr name="AutoShape 2" id="2"/>
          <p:cNvSpPr/>
          <p:nvPr/>
        </p:nvSpPr>
        <p:spPr>
          <a:xfrm rot="0">
            <a:off x="1028700" y="9903255"/>
            <a:ext cx="13409708" cy="0"/>
          </a:xfrm>
          <a:prstGeom prst="line">
            <a:avLst/>
          </a:prstGeom>
          <a:ln cap="flat" w="9525">
            <a:solidFill>
              <a:srgbClr val="11324D"/>
            </a:solidFill>
            <a:prstDash val="solid"/>
            <a:headEnd type="none" len="sm" w="sm"/>
            <a:tailEnd type="none" len="sm" w="sm"/>
          </a:ln>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2060531" y="5845606"/>
            <a:ext cx="774338" cy="673986"/>
          </a:xfrm>
          <a:prstGeom prst="rect">
            <a:avLst/>
          </a:prstGeom>
        </p:spPr>
      </p:pic>
      <p:sp>
        <p:nvSpPr>
          <p:cNvPr name="TextBox 4" id="4"/>
          <p:cNvSpPr txBox="true"/>
          <p:nvPr/>
        </p:nvSpPr>
        <p:spPr>
          <a:xfrm rot="0">
            <a:off x="5192173" y="7724886"/>
            <a:ext cx="3774645" cy="2187894"/>
          </a:xfrm>
          <a:prstGeom prst="rect">
            <a:avLst/>
          </a:prstGeom>
        </p:spPr>
        <p:txBody>
          <a:bodyPr anchor="t" rtlCol="false" tIns="0" lIns="0" bIns="0" rIns="0">
            <a:spAutoFit/>
          </a:bodyPr>
          <a:lstStyle/>
          <a:p>
            <a:pPr>
              <a:lnSpc>
                <a:spcPts val="1732"/>
              </a:lnSpc>
            </a:pPr>
            <a:r>
              <a:rPr lang="en-US" sz="1237">
                <a:solidFill>
                  <a:srgbClr val="11324D"/>
                </a:solidFill>
                <a:latin typeface="Poppins Light"/>
              </a:rPr>
              <a:t>After adding parts in the GUI for adding a new customer record by inputting customer details and generating an ID for the customer. The customer record was then stored in the system data using XML and checked if a new current customer was created in the customers sections of the GUI for that customer which is then used to pick the customer and make the booking for the previously selected room.</a:t>
            </a:r>
          </a:p>
          <a:p>
            <a:pPr>
              <a:lnSpc>
                <a:spcPts val="1732"/>
              </a:lnSpc>
            </a:pPr>
          </a:p>
        </p:txBody>
      </p:sp>
      <p:sp>
        <p:nvSpPr>
          <p:cNvPr name="TextBox 5" id="5"/>
          <p:cNvSpPr txBox="true"/>
          <p:nvPr/>
        </p:nvSpPr>
        <p:spPr>
          <a:xfrm rot="0">
            <a:off x="1028700" y="6714706"/>
            <a:ext cx="3659504" cy="944879"/>
          </a:xfrm>
          <a:prstGeom prst="rect">
            <a:avLst/>
          </a:prstGeom>
        </p:spPr>
        <p:txBody>
          <a:bodyPr anchor="t" rtlCol="false" tIns="0" lIns="0" bIns="0" rIns="0">
            <a:spAutoFit/>
          </a:bodyPr>
          <a:lstStyle/>
          <a:p>
            <a:pPr>
              <a:lnSpc>
                <a:spcPts val="2520"/>
              </a:lnSpc>
            </a:pPr>
            <a:r>
              <a:rPr lang="en-US" sz="1800">
                <a:solidFill>
                  <a:srgbClr val="11324D"/>
                </a:solidFill>
                <a:latin typeface="Lato Bold"/>
              </a:rPr>
              <a:t>Checking for the functionality of XML to get room data and check if the form filters it</a:t>
            </a:r>
          </a:p>
        </p:txBody>
      </p:sp>
      <p:sp>
        <p:nvSpPr>
          <p:cNvPr name="TextBox 6" id="6"/>
          <p:cNvSpPr txBox="true"/>
          <p:nvPr/>
        </p:nvSpPr>
        <p:spPr>
          <a:xfrm rot="0">
            <a:off x="5565163" y="6632791"/>
            <a:ext cx="3509492" cy="1054099"/>
          </a:xfrm>
          <a:prstGeom prst="rect">
            <a:avLst/>
          </a:prstGeom>
        </p:spPr>
        <p:txBody>
          <a:bodyPr anchor="t" rtlCol="false" tIns="0" lIns="0" bIns="0" rIns="0">
            <a:spAutoFit/>
          </a:bodyPr>
          <a:lstStyle/>
          <a:p>
            <a:pPr>
              <a:lnSpc>
                <a:spcPts val="2800"/>
              </a:lnSpc>
            </a:pPr>
            <a:r>
              <a:rPr lang="en-US" sz="2000">
                <a:solidFill>
                  <a:srgbClr val="11324D"/>
                </a:solidFill>
                <a:latin typeface="Lato Bold"/>
              </a:rPr>
              <a:t>Creating a new customer record and storing it using XML</a:t>
            </a:r>
          </a:p>
        </p:txBody>
      </p:sp>
      <p:sp>
        <p:nvSpPr>
          <p:cNvPr name="TextBox 7" id="7"/>
          <p:cNvSpPr txBox="true"/>
          <p:nvPr/>
        </p:nvSpPr>
        <p:spPr>
          <a:xfrm rot="0">
            <a:off x="13378754" y="7440084"/>
            <a:ext cx="4231172" cy="2305271"/>
          </a:xfrm>
          <a:prstGeom prst="rect">
            <a:avLst/>
          </a:prstGeom>
        </p:spPr>
        <p:txBody>
          <a:bodyPr anchor="t" rtlCol="false" tIns="0" lIns="0" bIns="0" rIns="0">
            <a:spAutoFit/>
          </a:bodyPr>
          <a:lstStyle/>
          <a:p>
            <a:pPr>
              <a:lnSpc>
                <a:spcPts val="2087"/>
              </a:lnSpc>
            </a:pPr>
            <a:r>
              <a:rPr lang="en-US" sz="1491">
                <a:solidFill>
                  <a:srgbClr val="11324D"/>
                </a:solidFill>
                <a:latin typeface="Poppins Light"/>
              </a:rPr>
              <a:t>The final bill is calculated by multiplying the room’s price per day of stay by the amount of days the guest stayed. After the member of staff receives the payment from the customer, they click on the check-out button which should set the room status back to available and set the guest Id and number of guests back to zero.</a:t>
            </a:r>
          </a:p>
          <a:p>
            <a:pPr>
              <a:lnSpc>
                <a:spcPts val="2087"/>
              </a:lnSpc>
            </a:pPr>
          </a:p>
        </p:txBody>
      </p:sp>
      <p:sp>
        <p:nvSpPr>
          <p:cNvPr name="TextBox 8" id="8"/>
          <p:cNvSpPr txBox="true"/>
          <p:nvPr/>
        </p:nvSpPr>
        <p:spPr>
          <a:xfrm rot="0">
            <a:off x="13275083" y="6598501"/>
            <a:ext cx="5012917" cy="772794"/>
          </a:xfrm>
          <a:prstGeom prst="rect">
            <a:avLst/>
          </a:prstGeom>
        </p:spPr>
        <p:txBody>
          <a:bodyPr anchor="t" rtlCol="false" tIns="0" lIns="0" bIns="0" rIns="0">
            <a:spAutoFit/>
          </a:bodyPr>
          <a:lstStyle/>
          <a:p>
            <a:pPr>
              <a:lnSpc>
                <a:spcPts val="3080"/>
              </a:lnSpc>
            </a:pPr>
            <a:r>
              <a:rPr lang="en-US" sz="2200">
                <a:solidFill>
                  <a:srgbClr val="11324D"/>
                </a:solidFill>
                <a:latin typeface="Lato Bold"/>
              </a:rPr>
              <a:t>Calculating final bill and customer check-out</a:t>
            </a:r>
          </a:p>
        </p:txBody>
      </p:sp>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139268" y="5845606"/>
            <a:ext cx="774338" cy="673986"/>
          </a:xfrm>
          <a:prstGeom prst="rect">
            <a:avLst/>
          </a:prstGeom>
        </p:spPr>
      </p:pic>
      <p:pic>
        <p:nvPicPr>
          <p:cNvPr name="Picture 10" id="1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254362" y="5788195"/>
            <a:ext cx="774338" cy="673986"/>
          </a:xfrm>
          <a:prstGeom prst="rect">
            <a:avLst/>
          </a:prstGeom>
        </p:spPr>
      </p:pic>
      <p:sp>
        <p:nvSpPr>
          <p:cNvPr name="AutoShape 11" id="11"/>
          <p:cNvSpPr/>
          <p:nvPr/>
        </p:nvSpPr>
        <p:spPr>
          <a:xfrm rot="0">
            <a:off x="1379326" y="6636601"/>
            <a:ext cx="16230600" cy="0"/>
          </a:xfrm>
          <a:prstGeom prst="line">
            <a:avLst/>
          </a:prstGeom>
          <a:ln cap="flat" w="9525">
            <a:solidFill>
              <a:srgbClr val="11324D"/>
            </a:solidFill>
            <a:prstDash val="solid"/>
            <a:headEnd type="none" len="sm" w="sm"/>
            <a:tailEnd type="none" len="sm" w="sm"/>
          </a:ln>
        </p:spPr>
      </p:sp>
      <p:sp>
        <p:nvSpPr>
          <p:cNvPr name="TextBox 12" id="12"/>
          <p:cNvSpPr txBox="true"/>
          <p:nvPr/>
        </p:nvSpPr>
        <p:spPr>
          <a:xfrm rot="0">
            <a:off x="1028699" y="3010079"/>
            <a:ext cx="6291210" cy="2497455"/>
          </a:xfrm>
          <a:prstGeom prst="rect">
            <a:avLst/>
          </a:prstGeom>
        </p:spPr>
        <p:txBody>
          <a:bodyPr anchor="t" rtlCol="false" tIns="0" lIns="0" bIns="0" rIns="0">
            <a:spAutoFit/>
          </a:bodyPr>
          <a:lstStyle/>
          <a:p>
            <a:pPr>
              <a:lnSpc>
                <a:spcPts val="2520"/>
              </a:lnSpc>
            </a:pPr>
            <a:r>
              <a:rPr lang="en-US" sz="1800">
                <a:solidFill>
                  <a:srgbClr val="11324D"/>
                </a:solidFill>
                <a:latin typeface="Poppins Light"/>
              </a:rPr>
              <a:t>In the early phases of the development process, the team decided it was essential to have a graphic user interface (GUI) for the software. After the sprint involving creating a GUI for the system, it was tested to check if all the tabs were working using a cout test in C#. Display tabs were set to non-editable tabs just to display the information.</a:t>
            </a:r>
          </a:p>
          <a:p>
            <a:pPr>
              <a:lnSpc>
                <a:spcPts val="2520"/>
              </a:lnSpc>
            </a:pPr>
          </a:p>
        </p:txBody>
      </p:sp>
      <p:grpSp>
        <p:nvGrpSpPr>
          <p:cNvPr name="Group 13" id="13"/>
          <p:cNvGrpSpPr/>
          <p:nvPr/>
        </p:nvGrpSpPr>
        <p:grpSpPr>
          <a:xfrm rot="0">
            <a:off x="8937408" y="1028700"/>
            <a:ext cx="8321892" cy="4019908"/>
            <a:chOff x="0" y="0"/>
            <a:chExt cx="11095856" cy="5359877"/>
          </a:xfrm>
        </p:grpSpPr>
        <p:pic>
          <p:nvPicPr>
            <p:cNvPr name="Picture 14" id="14"/>
            <p:cNvPicPr>
              <a:picLocks noChangeAspect="true"/>
            </p:cNvPicPr>
            <p:nvPr/>
          </p:nvPicPr>
          <p:blipFill>
            <a:blip r:embed="rId4"/>
            <a:srcRect l="2127" t="0" r="2127" b="0"/>
            <a:stretch>
              <a:fillRect/>
            </a:stretch>
          </p:blipFill>
          <p:spPr>
            <a:xfrm>
              <a:off x="0" y="0"/>
              <a:ext cx="11095856" cy="5359877"/>
            </a:xfrm>
            <a:prstGeom prst="rect">
              <a:avLst/>
            </a:prstGeom>
          </p:spPr>
        </p:pic>
      </p:grpSp>
      <p:grpSp>
        <p:nvGrpSpPr>
          <p:cNvPr name="Group 15" id="15"/>
          <p:cNvGrpSpPr/>
          <p:nvPr/>
        </p:nvGrpSpPr>
        <p:grpSpPr>
          <a:xfrm rot="0">
            <a:off x="8132595" y="3203941"/>
            <a:ext cx="2724063" cy="2724063"/>
            <a:chOff x="0" y="0"/>
            <a:chExt cx="812800" cy="812800"/>
          </a:xfrm>
        </p:grpSpPr>
        <p:sp>
          <p:nvSpPr>
            <p:cNvPr name="Freeform 16" id="16"/>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8" id="18"/>
          <p:cNvGrpSpPr>
            <a:grpSpLocks noChangeAspect="true"/>
          </p:cNvGrpSpPr>
          <p:nvPr/>
        </p:nvGrpSpPr>
        <p:grpSpPr>
          <a:xfrm rot="0">
            <a:off x="8272398" y="3343750"/>
            <a:ext cx="2444455" cy="2444446"/>
            <a:chOff x="0" y="0"/>
            <a:chExt cx="6350000" cy="6349975"/>
          </a:xfrm>
        </p:grpSpPr>
        <p:sp>
          <p:nvSpPr>
            <p:cNvPr name="Freeform 19" id="19"/>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24999" r="-24999" t="0" b="0"/>
              </a:stretch>
            </a:blipFill>
          </p:spPr>
        </p:sp>
      </p:grpSp>
      <p:grpSp>
        <p:nvGrpSpPr>
          <p:cNvPr name="Group 20" id="20"/>
          <p:cNvGrpSpPr/>
          <p:nvPr/>
        </p:nvGrpSpPr>
        <p:grpSpPr>
          <a:xfrm rot="0">
            <a:off x="-301317" y="-143874"/>
            <a:ext cx="602633" cy="10574748"/>
            <a:chOff x="0" y="0"/>
            <a:chExt cx="158718" cy="2785119"/>
          </a:xfrm>
        </p:grpSpPr>
        <p:sp>
          <p:nvSpPr>
            <p:cNvPr name="Freeform 21" id="21"/>
            <p:cNvSpPr/>
            <p:nvPr/>
          </p:nvSpPr>
          <p:spPr>
            <a:xfrm>
              <a:off x="0" y="0"/>
              <a:ext cx="158718" cy="2785119"/>
            </a:xfrm>
            <a:custGeom>
              <a:avLst/>
              <a:gdLst/>
              <a:ahLst/>
              <a:cxnLst/>
              <a:rect r="r" b="b" t="t" l="l"/>
              <a:pathLst>
                <a:path h="2785119" w="158718">
                  <a:moveTo>
                    <a:pt x="0" y="0"/>
                  </a:moveTo>
                  <a:lnTo>
                    <a:pt x="158718" y="0"/>
                  </a:lnTo>
                  <a:lnTo>
                    <a:pt x="158718" y="2785119"/>
                  </a:lnTo>
                  <a:lnTo>
                    <a:pt x="0" y="2785119"/>
                  </a:lnTo>
                  <a:close/>
                </a:path>
              </a:pathLst>
            </a:custGeom>
            <a:solidFill>
              <a:srgbClr val="11324D"/>
            </a:solidFill>
          </p:spPr>
        </p:sp>
        <p:sp>
          <p:nvSpPr>
            <p:cNvPr name="TextBox 22" id="22"/>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1028699" y="1104900"/>
            <a:ext cx="2838004" cy="542289"/>
          </a:xfrm>
          <a:prstGeom prst="rect">
            <a:avLst/>
          </a:prstGeom>
        </p:spPr>
        <p:txBody>
          <a:bodyPr anchor="t" rtlCol="false" tIns="0" lIns="0" bIns="0" rIns="0">
            <a:spAutoFit/>
          </a:bodyPr>
          <a:lstStyle/>
          <a:p>
            <a:pPr algn="ctr">
              <a:lnSpc>
                <a:spcPts val="4099"/>
              </a:lnSpc>
              <a:spcBef>
                <a:spcPct val="0"/>
              </a:spcBef>
            </a:pPr>
            <a:r>
              <a:rPr lang="en-US" sz="4099">
                <a:solidFill>
                  <a:srgbClr val="11324D"/>
                </a:solidFill>
                <a:latin typeface="Lato Bold"/>
              </a:rPr>
              <a:t>6. Test Plan</a:t>
            </a:r>
            <a:r>
              <a:rPr lang="en-US" sz="4099">
                <a:solidFill>
                  <a:srgbClr val="11324D"/>
                </a:solidFill>
                <a:latin typeface="Lato Bold"/>
              </a:rPr>
              <a:t> </a:t>
            </a:r>
          </a:p>
        </p:txBody>
      </p:sp>
      <p:pic>
        <p:nvPicPr>
          <p:cNvPr name="Picture 24" id="2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942516" y="5903017"/>
            <a:ext cx="774338" cy="673986"/>
          </a:xfrm>
          <a:prstGeom prst="rect">
            <a:avLst/>
          </a:prstGeom>
        </p:spPr>
      </p:pic>
      <p:sp>
        <p:nvSpPr>
          <p:cNvPr name="TextBox 25" id="25"/>
          <p:cNvSpPr txBox="true"/>
          <p:nvPr/>
        </p:nvSpPr>
        <p:spPr>
          <a:xfrm rot="0">
            <a:off x="9144000" y="6696926"/>
            <a:ext cx="3599461" cy="989964"/>
          </a:xfrm>
          <a:prstGeom prst="rect">
            <a:avLst/>
          </a:prstGeom>
        </p:spPr>
        <p:txBody>
          <a:bodyPr anchor="t" rtlCol="false" tIns="0" lIns="0" bIns="0" rIns="0">
            <a:spAutoFit/>
          </a:bodyPr>
          <a:lstStyle/>
          <a:p>
            <a:pPr>
              <a:lnSpc>
                <a:spcPts val="2660"/>
              </a:lnSpc>
            </a:pPr>
            <a:r>
              <a:rPr lang="en-US" sz="1900">
                <a:solidFill>
                  <a:srgbClr val="11324D"/>
                </a:solidFill>
                <a:latin typeface="Lato Bold"/>
              </a:rPr>
              <a:t>Storing rooms and then using insertion sort to sort them by price</a:t>
            </a:r>
          </a:p>
        </p:txBody>
      </p:sp>
      <p:sp>
        <p:nvSpPr>
          <p:cNvPr name="TextBox 26" id="26"/>
          <p:cNvSpPr txBox="true"/>
          <p:nvPr/>
        </p:nvSpPr>
        <p:spPr>
          <a:xfrm rot="0">
            <a:off x="9144000" y="7658316"/>
            <a:ext cx="3954354" cy="1517794"/>
          </a:xfrm>
          <a:prstGeom prst="rect">
            <a:avLst/>
          </a:prstGeom>
        </p:spPr>
        <p:txBody>
          <a:bodyPr anchor="t" rtlCol="false" tIns="0" lIns="0" bIns="0" rIns="0">
            <a:spAutoFit/>
          </a:bodyPr>
          <a:lstStyle/>
          <a:p>
            <a:pPr algn="just">
              <a:lnSpc>
                <a:spcPts val="2053"/>
              </a:lnSpc>
            </a:pPr>
            <a:r>
              <a:rPr lang="en-US" sz="1466">
                <a:solidFill>
                  <a:srgbClr val="11324D"/>
                </a:solidFill>
                <a:latin typeface="Canva Sans"/>
              </a:rPr>
              <a:t>The rooms can be stored in an array because their room number and details never change because they are already built in the hotel, which makes it easier to sort the rooms by their price from low to high or vice-versa.</a:t>
            </a:r>
          </a:p>
        </p:txBody>
      </p:sp>
      <p:sp>
        <p:nvSpPr>
          <p:cNvPr name="TextBox 27" id="27"/>
          <p:cNvSpPr txBox="true"/>
          <p:nvPr/>
        </p:nvSpPr>
        <p:spPr>
          <a:xfrm rot="0">
            <a:off x="1028699" y="7743936"/>
            <a:ext cx="3982499" cy="2356413"/>
          </a:xfrm>
          <a:prstGeom prst="rect">
            <a:avLst/>
          </a:prstGeom>
        </p:spPr>
        <p:txBody>
          <a:bodyPr anchor="t" rtlCol="false" tIns="0" lIns="0" bIns="0" rIns="0">
            <a:spAutoFit/>
          </a:bodyPr>
          <a:lstStyle/>
          <a:p>
            <a:pPr>
              <a:lnSpc>
                <a:spcPts val="1893"/>
              </a:lnSpc>
            </a:pPr>
            <a:r>
              <a:rPr lang="en-US" sz="1352">
                <a:solidFill>
                  <a:srgbClr val="11324D"/>
                </a:solidFill>
                <a:latin typeface="Poppins Light"/>
              </a:rPr>
              <a:t>After inputting constant data for the rooms like cost and availability were called in the system using XML, they were tested in the GUI to display rooms by their type displaying all the room numbers for that type and their availability status. By selecting the type of room on the combo box in the GUI and clicking filter, the system displayed all the available rooms of that type.</a:t>
            </a:r>
          </a:p>
          <a:p>
            <a:pPr>
              <a:lnSpc>
                <a:spcPts val="1893"/>
              </a:lnSpc>
            </a:pPr>
          </a:p>
        </p:txBody>
      </p:sp>
      <p:sp>
        <p:nvSpPr>
          <p:cNvPr name="TextBox 28" id="28"/>
          <p:cNvSpPr txBox="true"/>
          <p:nvPr/>
        </p:nvSpPr>
        <p:spPr>
          <a:xfrm rot="0">
            <a:off x="1028700" y="2175067"/>
            <a:ext cx="4163473" cy="772794"/>
          </a:xfrm>
          <a:prstGeom prst="rect">
            <a:avLst/>
          </a:prstGeom>
        </p:spPr>
        <p:txBody>
          <a:bodyPr anchor="t" rtlCol="false" tIns="0" lIns="0" bIns="0" rIns="0">
            <a:spAutoFit/>
          </a:bodyPr>
          <a:lstStyle/>
          <a:p>
            <a:pPr>
              <a:lnSpc>
                <a:spcPts val="3080"/>
              </a:lnSpc>
            </a:pPr>
            <a:r>
              <a:rPr lang="en-US" sz="2200">
                <a:solidFill>
                  <a:srgbClr val="11324D"/>
                </a:solidFill>
                <a:latin typeface="Lato Bold"/>
              </a:rPr>
              <a:t>Deciding on the requirements and design of the system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BF7F0"/>
        </a:solidFill>
      </p:bgPr>
    </p:bg>
    <p:spTree>
      <p:nvGrpSpPr>
        <p:cNvPr id="1" name=""/>
        <p:cNvGrpSpPr/>
        <p:nvPr/>
      </p:nvGrpSpPr>
      <p:grpSpPr>
        <a:xfrm>
          <a:off x="0" y="0"/>
          <a:ext cx="0" cy="0"/>
          <a:chOff x="0" y="0"/>
          <a:chExt cx="0" cy="0"/>
        </a:xfrm>
      </p:grpSpPr>
      <p:grpSp>
        <p:nvGrpSpPr>
          <p:cNvPr name="Group 2" id="2"/>
          <p:cNvGrpSpPr/>
          <p:nvPr/>
        </p:nvGrpSpPr>
        <p:grpSpPr>
          <a:xfrm rot="5400000">
            <a:off x="6004081" y="-6549638"/>
            <a:ext cx="6130221" cy="18893612"/>
            <a:chOff x="0" y="0"/>
            <a:chExt cx="1614544" cy="4976095"/>
          </a:xfrm>
        </p:grpSpPr>
        <p:sp>
          <p:nvSpPr>
            <p:cNvPr name="Freeform 3" id="3"/>
            <p:cNvSpPr/>
            <p:nvPr/>
          </p:nvSpPr>
          <p:spPr>
            <a:xfrm>
              <a:off x="0" y="0"/>
              <a:ext cx="1614544" cy="4976095"/>
            </a:xfrm>
            <a:custGeom>
              <a:avLst/>
              <a:gdLst/>
              <a:ahLst/>
              <a:cxnLst/>
              <a:rect r="r" b="b" t="t" l="l"/>
              <a:pathLst>
                <a:path h="4976095" w="1614544">
                  <a:moveTo>
                    <a:pt x="0" y="0"/>
                  </a:moveTo>
                  <a:lnTo>
                    <a:pt x="1614544" y="0"/>
                  </a:lnTo>
                  <a:lnTo>
                    <a:pt x="1614544" y="4976095"/>
                  </a:lnTo>
                  <a:lnTo>
                    <a:pt x="0" y="4976095"/>
                  </a:lnTo>
                  <a:close/>
                </a:path>
              </a:pathLst>
            </a:custGeom>
            <a:solidFill>
              <a:srgbClr val="11324D"/>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1971893"/>
            <a:ext cx="16230600" cy="3490667"/>
            <a:chOff x="0" y="0"/>
            <a:chExt cx="21640800" cy="4654223"/>
          </a:xfrm>
        </p:grpSpPr>
        <p:pic>
          <p:nvPicPr>
            <p:cNvPr name="Picture 6" id="6"/>
            <p:cNvPicPr>
              <a:picLocks noChangeAspect="true"/>
            </p:cNvPicPr>
            <p:nvPr/>
          </p:nvPicPr>
          <p:blipFill>
            <a:blip r:embed="rId2"/>
            <a:srcRect l="0" t="26481" r="0" b="41258"/>
            <a:stretch>
              <a:fillRect/>
            </a:stretch>
          </p:blipFill>
          <p:spPr>
            <a:xfrm>
              <a:off x="0" y="0"/>
              <a:ext cx="21640800" cy="4654223"/>
            </a:xfrm>
            <a:prstGeom prst="rect">
              <a:avLst/>
            </a:prstGeom>
          </p:spPr>
        </p:pic>
      </p:grpSp>
      <p:grpSp>
        <p:nvGrpSpPr>
          <p:cNvPr name="Group 7" id="7"/>
          <p:cNvGrpSpPr/>
          <p:nvPr/>
        </p:nvGrpSpPr>
        <p:grpSpPr>
          <a:xfrm rot="0">
            <a:off x="789526" y="3702719"/>
            <a:ext cx="2489481" cy="2489481"/>
            <a:chOff x="0" y="0"/>
            <a:chExt cx="812800" cy="812800"/>
          </a:xfrm>
        </p:grpSpPr>
        <p:sp>
          <p:nvSpPr>
            <p:cNvPr name="Freeform 8" id="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7735375" y="3866717"/>
            <a:ext cx="2435350" cy="2435350"/>
            <a:chOff x="0" y="0"/>
            <a:chExt cx="812800" cy="812800"/>
          </a:xfrm>
        </p:grpSpPr>
        <p:sp>
          <p:nvSpPr>
            <p:cNvPr name="Freeform 11" id="11"/>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3" id="13"/>
          <p:cNvGrpSpPr>
            <a:grpSpLocks noChangeAspect="true"/>
          </p:cNvGrpSpPr>
          <p:nvPr/>
        </p:nvGrpSpPr>
        <p:grpSpPr>
          <a:xfrm rot="0">
            <a:off x="7824012" y="3934132"/>
            <a:ext cx="2258077" cy="2258068"/>
            <a:chOff x="0" y="0"/>
            <a:chExt cx="6350000" cy="6349975"/>
          </a:xfrm>
        </p:grpSpPr>
        <p:sp>
          <p:nvSpPr>
            <p:cNvPr name="Freeform 14" id="14"/>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18251" r="-18251" t="0" b="0"/>
              </a:stretch>
            </a:blipFill>
          </p:spPr>
        </p:sp>
      </p:grpSp>
      <p:grpSp>
        <p:nvGrpSpPr>
          <p:cNvPr name="Group 15" id="15"/>
          <p:cNvGrpSpPr/>
          <p:nvPr/>
        </p:nvGrpSpPr>
        <p:grpSpPr>
          <a:xfrm rot="0">
            <a:off x="15261905" y="3702719"/>
            <a:ext cx="2525402" cy="2599348"/>
            <a:chOff x="0" y="0"/>
            <a:chExt cx="789678" cy="812800"/>
          </a:xfrm>
        </p:grpSpPr>
        <p:sp>
          <p:nvSpPr>
            <p:cNvPr name="Freeform 16" id="16"/>
            <p:cNvSpPr/>
            <p:nvPr/>
          </p:nvSpPr>
          <p:spPr>
            <a:xfrm>
              <a:off x="-9748" y="0"/>
              <a:ext cx="809173" cy="812800"/>
            </a:xfrm>
            <a:custGeom>
              <a:avLst/>
              <a:gdLst/>
              <a:ahLst/>
              <a:cxnLst/>
              <a:rect r="r" b="b" t="t" l="l"/>
              <a:pathLst>
                <a:path h="812800" w="809173">
                  <a:moveTo>
                    <a:pt x="404587" y="0"/>
                  </a:moveTo>
                  <a:cubicBezTo>
                    <a:pt x="628326" y="1001"/>
                    <a:pt x="809173" y="182659"/>
                    <a:pt x="809173" y="406400"/>
                  </a:cubicBezTo>
                  <a:cubicBezTo>
                    <a:pt x="809173"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1028700" y="482316"/>
            <a:ext cx="5346631" cy="1127628"/>
          </a:xfrm>
          <a:prstGeom prst="rect">
            <a:avLst/>
          </a:prstGeom>
        </p:spPr>
        <p:txBody>
          <a:bodyPr anchor="t" rtlCol="false" tIns="0" lIns="0" bIns="0" rIns="0">
            <a:spAutoFit/>
          </a:bodyPr>
          <a:lstStyle/>
          <a:p>
            <a:pPr>
              <a:lnSpc>
                <a:spcPts val="9240"/>
              </a:lnSpc>
            </a:pPr>
            <a:r>
              <a:rPr lang="en-US" sz="6600">
                <a:solidFill>
                  <a:srgbClr val="FBF7F0"/>
                </a:solidFill>
                <a:latin typeface="Lato Bold"/>
              </a:rPr>
              <a:t>Our Team</a:t>
            </a:r>
          </a:p>
        </p:txBody>
      </p:sp>
      <p:sp>
        <p:nvSpPr>
          <p:cNvPr name="AutoShape 19" id="19"/>
          <p:cNvSpPr/>
          <p:nvPr/>
        </p:nvSpPr>
        <p:spPr>
          <a:xfrm rot="0">
            <a:off x="981075" y="9248775"/>
            <a:ext cx="16230600" cy="0"/>
          </a:xfrm>
          <a:prstGeom prst="line">
            <a:avLst/>
          </a:prstGeom>
          <a:ln cap="flat" w="9525">
            <a:solidFill>
              <a:srgbClr val="11324D"/>
            </a:solidFill>
            <a:prstDash val="solid"/>
            <a:headEnd type="none" len="sm" w="sm"/>
            <a:tailEnd type="none" len="sm" w="sm"/>
          </a:ln>
        </p:spPr>
      </p:sp>
      <p:grpSp>
        <p:nvGrpSpPr>
          <p:cNvPr name="Group 20" id="20"/>
          <p:cNvGrpSpPr>
            <a:grpSpLocks noChangeAspect="true"/>
          </p:cNvGrpSpPr>
          <p:nvPr/>
        </p:nvGrpSpPr>
        <p:grpSpPr>
          <a:xfrm rot="0">
            <a:off x="15328216" y="3799430"/>
            <a:ext cx="2392780" cy="2392770"/>
            <a:chOff x="0" y="0"/>
            <a:chExt cx="6350000" cy="6349975"/>
          </a:xfrm>
        </p:grpSpPr>
        <p:sp>
          <p:nvSpPr>
            <p:cNvPr name="Freeform 21" id="21"/>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r="0" t="-16666" b="-16666"/>
              </a:stretch>
            </a:blipFill>
          </p:spPr>
        </p:sp>
      </p:grpSp>
      <p:grpSp>
        <p:nvGrpSpPr>
          <p:cNvPr name="Group 22" id="22"/>
          <p:cNvGrpSpPr/>
          <p:nvPr/>
        </p:nvGrpSpPr>
        <p:grpSpPr>
          <a:xfrm rot="0">
            <a:off x="4350846" y="3883996"/>
            <a:ext cx="2398842" cy="2398842"/>
            <a:chOff x="0" y="0"/>
            <a:chExt cx="812800" cy="812800"/>
          </a:xfrm>
        </p:grpSpPr>
        <p:sp>
          <p:nvSpPr>
            <p:cNvPr name="Freeform 23" id="23"/>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12013372" y="3793358"/>
            <a:ext cx="2489481" cy="2489481"/>
            <a:chOff x="0" y="0"/>
            <a:chExt cx="812800" cy="812800"/>
          </a:xfrm>
        </p:grpSpPr>
        <p:sp>
          <p:nvSpPr>
            <p:cNvPr name="Freeform 26" id="26"/>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27" id="2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14639957" y="6497000"/>
            <a:ext cx="3876041" cy="448310"/>
          </a:xfrm>
          <a:prstGeom prst="rect">
            <a:avLst/>
          </a:prstGeom>
        </p:spPr>
        <p:txBody>
          <a:bodyPr anchor="t" rtlCol="false" tIns="0" lIns="0" bIns="0" rIns="0">
            <a:spAutoFit/>
          </a:bodyPr>
          <a:lstStyle/>
          <a:p>
            <a:pPr algn="ctr">
              <a:lnSpc>
                <a:spcPts val="3640"/>
              </a:lnSpc>
            </a:pPr>
            <a:r>
              <a:rPr lang="en-US" sz="2600">
                <a:solidFill>
                  <a:srgbClr val="11324D"/>
                </a:solidFill>
                <a:latin typeface="Lato"/>
              </a:rPr>
              <a:t>HOÀNG HẢO HIỆP</a:t>
            </a:r>
          </a:p>
        </p:txBody>
      </p:sp>
      <p:sp>
        <p:nvSpPr>
          <p:cNvPr name="TextBox 29" id="29"/>
          <p:cNvSpPr txBox="true"/>
          <p:nvPr/>
        </p:nvSpPr>
        <p:spPr>
          <a:xfrm rot="0">
            <a:off x="3852208" y="6450158"/>
            <a:ext cx="3688970" cy="905510"/>
          </a:xfrm>
          <a:prstGeom prst="rect">
            <a:avLst/>
          </a:prstGeom>
        </p:spPr>
        <p:txBody>
          <a:bodyPr anchor="t" rtlCol="false" tIns="0" lIns="0" bIns="0" rIns="0">
            <a:spAutoFit/>
          </a:bodyPr>
          <a:lstStyle/>
          <a:p>
            <a:pPr algn="ctr">
              <a:lnSpc>
                <a:spcPts val="3640"/>
              </a:lnSpc>
            </a:pPr>
            <a:r>
              <a:rPr lang="en-US" sz="2600">
                <a:solidFill>
                  <a:srgbClr val="11324D"/>
                </a:solidFill>
                <a:latin typeface="Lato"/>
              </a:rPr>
              <a:t>NGUYỄN HUỲNH PHÚ ANH</a:t>
            </a:r>
          </a:p>
        </p:txBody>
      </p:sp>
      <p:sp>
        <p:nvSpPr>
          <p:cNvPr name="TextBox 30" id="30"/>
          <p:cNvSpPr txBox="true"/>
          <p:nvPr/>
        </p:nvSpPr>
        <p:spPr>
          <a:xfrm rot="0">
            <a:off x="0" y="6505255"/>
            <a:ext cx="4160705" cy="431800"/>
          </a:xfrm>
          <a:prstGeom prst="rect">
            <a:avLst/>
          </a:prstGeom>
        </p:spPr>
        <p:txBody>
          <a:bodyPr anchor="t" rtlCol="false" tIns="0" lIns="0" bIns="0" rIns="0">
            <a:spAutoFit/>
          </a:bodyPr>
          <a:lstStyle/>
          <a:p>
            <a:pPr algn="ctr">
              <a:lnSpc>
                <a:spcPts val="3500"/>
              </a:lnSpc>
            </a:pPr>
            <a:r>
              <a:rPr lang="en-US" sz="2500">
                <a:solidFill>
                  <a:srgbClr val="11324D"/>
                </a:solidFill>
                <a:latin typeface="Lato"/>
              </a:rPr>
              <a:t>NGUYỄN ANH KHOA</a:t>
            </a:r>
          </a:p>
        </p:txBody>
      </p:sp>
      <p:sp>
        <p:nvSpPr>
          <p:cNvPr name="TextBox 31" id="31"/>
          <p:cNvSpPr txBox="true"/>
          <p:nvPr/>
        </p:nvSpPr>
        <p:spPr>
          <a:xfrm rot="0">
            <a:off x="956487" y="7489018"/>
            <a:ext cx="2247730" cy="297180"/>
          </a:xfrm>
          <a:prstGeom prst="rect">
            <a:avLst/>
          </a:prstGeom>
        </p:spPr>
        <p:txBody>
          <a:bodyPr anchor="t" rtlCol="false" tIns="0" lIns="0" bIns="0" rIns="0">
            <a:spAutoFit/>
          </a:bodyPr>
          <a:lstStyle/>
          <a:p>
            <a:pPr algn="ctr">
              <a:lnSpc>
                <a:spcPts val="2520"/>
              </a:lnSpc>
            </a:pPr>
            <a:r>
              <a:rPr lang="en-US" sz="1800">
                <a:solidFill>
                  <a:srgbClr val="11324D"/>
                </a:solidFill>
                <a:latin typeface="Poppins Light"/>
              </a:rPr>
              <a:t>519H0303</a:t>
            </a:r>
          </a:p>
        </p:txBody>
      </p:sp>
      <p:sp>
        <p:nvSpPr>
          <p:cNvPr name="TextBox 32" id="32"/>
          <p:cNvSpPr txBox="true"/>
          <p:nvPr/>
        </p:nvSpPr>
        <p:spPr>
          <a:xfrm rot="0">
            <a:off x="7541178" y="6450158"/>
            <a:ext cx="3728626" cy="905510"/>
          </a:xfrm>
          <a:prstGeom prst="rect">
            <a:avLst/>
          </a:prstGeom>
        </p:spPr>
        <p:txBody>
          <a:bodyPr anchor="t" rtlCol="false" tIns="0" lIns="0" bIns="0" rIns="0">
            <a:spAutoFit/>
          </a:bodyPr>
          <a:lstStyle/>
          <a:p>
            <a:pPr algn="ctr">
              <a:lnSpc>
                <a:spcPts val="3640"/>
              </a:lnSpc>
            </a:pPr>
            <a:r>
              <a:rPr lang="en-US" sz="2600">
                <a:solidFill>
                  <a:srgbClr val="11324D"/>
                </a:solidFill>
                <a:latin typeface="Lato"/>
              </a:rPr>
              <a:t>NGUYỄN HOÀNH ANH TÂN</a:t>
            </a:r>
          </a:p>
        </p:txBody>
      </p:sp>
      <p:sp>
        <p:nvSpPr>
          <p:cNvPr name="TextBox 33" id="33"/>
          <p:cNvSpPr txBox="true"/>
          <p:nvPr/>
        </p:nvSpPr>
        <p:spPr>
          <a:xfrm rot="0">
            <a:off x="11409091" y="6497000"/>
            <a:ext cx="3418133" cy="905510"/>
          </a:xfrm>
          <a:prstGeom prst="rect">
            <a:avLst/>
          </a:prstGeom>
        </p:spPr>
        <p:txBody>
          <a:bodyPr anchor="t" rtlCol="false" tIns="0" lIns="0" bIns="0" rIns="0">
            <a:spAutoFit/>
          </a:bodyPr>
          <a:lstStyle/>
          <a:p>
            <a:pPr algn="ctr">
              <a:lnSpc>
                <a:spcPts val="3640"/>
              </a:lnSpc>
            </a:pPr>
            <a:r>
              <a:rPr lang="en-US" sz="2600">
                <a:solidFill>
                  <a:srgbClr val="11324D"/>
                </a:solidFill>
                <a:latin typeface="Lato"/>
              </a:rPr>
              <a:t>NGUYỄN TRUNG NAM</a:t>
            </a:r>
          </a:p>
        </p:txBody>
      </p:sp>
      <p:sp>
        <p:nvSpPr>
          <p:cNvPr name="TextBox 34" id="34"/>
          <p:cNvSpPr txBox="true"/>
          <p:nvPr/>
        </p:nvSpPr>
        <p:spPr>
          <a:xfrm rot="0">
            <a:off x="4572828" y="7489018"/>
            <a:ext cx="2247730" cy="297180"/>
          </a:xfrm>
          <a:prstGeom prst="rect">
            <a:avLst/>
          </a:prstGeom>
        </p:spPr>
        <p:txBody>
          <a:bodyPr anchor="t" rtlCol="false" tIns="0" lIns="0" bIns="0" rIns="0">
            <a:spAutoFit/>
          </a:bodyPr>
          <a:lstStyle/>
          <a:p>
            <a:pPr algn="ctr">
              <a:lnSpc>
                <a:spcPts val="2520"/>
              </a:lnSpc>
            </a:pPr>
            <a:r>
              <a:rPr lang="en-US" sz="1800">
                <a:solidFill>
                  <a:srgbClr val="11324D"/>
                </a:solidFill>
                <a:latin typeface="Poppins Light"/>
              </a:rPr>
              <a:t>520H0001</a:t>
            </a:r>
          </a:p>
        </p:txBody>
      </p:sp>
      <p:sp>
        <p:nvSpPr>
          <p:cNvPr name="TextBox 35" id="35"/>
          <p:cNvSpPr txBox="true"/>
          <p:nvPr/>
        </p:nvSpPr>
        <p:spPr>
          <a:xfrm rot="0">
            <a:off x="8281626" y="7461395"/>
            <a:ext cx="2247730" cy="297180"/>
          </a:xfrm>
          <a:prstGeom prst="rect">
            <a:avLst/>
          </a:prstGeom>
        </p:spPr>
        <p:txBody>
          <a:bodyPr anchor="t" rtlCol="false" tIns="0" lIns="0" bIns="0" rIns="0">
            <a:spAutoFit/>
          </a:bodyPr>
          <a:lstStyle/>
          <a:p>
            <a:pPr algn="ctr">
              <a:lnSpc>
                <a:spcPts val="2520"/>
              </a:lnSpc>
            </a:pPr>
            <a:r>
              <a:rPr lang="en-US" sz="1800">
                <a:solidFill>
                  <a:srgbClr val="11324D"/>
                </a:solidFill>
                <a:latin typeface="Poppins Light"/>
              </a:rPr>
              <a:t>520H0417</a:t>
            </a:r>
          </a:p>
        </p:txBody>
      </p:sp>
      <p:sp>
        <p:nvSpPr>
          <p:cNvPr name="TextBox 36" id="36"/>
          <p:cNvSpPr txBox="true"/>
          <p:nvPr/>
        </p:nvSpPr>
        <p:spPr>
          <a:xfrm rot="0">
            <a:off x="11915690" y="7461395"/>
            <a:ext cx="2247730" cy="297180"/>
          </a:xfrm>
          <a:prstGeom prst="rect">
            <a:avLst/>
          </a:prstGeom>
        </p:spPr>
        <p:txBody>
          <a:bodyPr anchor="t" rtlCol="false" tIns="0" lIns="0" bIns="0" rIns="0">
            <a:spAutoFit/>
          </a:bodyPr>
          <a:lstStyle/>
          <a:p>
            <a:pPr algn="ctr">
              <a:lnSpc>
                <a:spcPts val="2520"/>
              </a:lnSpc>
            </a:pPr>
            <a:r>
              <a:rPr lang="en-US" sz="1800">
                <a:solidFill>
                  <a:srgbClr val="11324D"/>
                </a:solidFill>
                <a:latin typeface="Poppins Light"/>
              </a:rPr>
              <a:t>519H0321</a:t>
            </a:r>
          </a:p>
        </p:txBody>
      </p:sp>
      <p:sp>
        <p:nvSpPr>
          <p:cNvPr name="TextBox 37" id="37"/>
          <p:cNvSpPr txBox="true"/>
          <p:nvPr/>
        </p:nvSpPr>
        <p:spPr>
          <a:xfrm rot="0">
            <a:off x="15454112" y="7461395"/>
            <a:ext cx="2247730" cy="297180"/>
          </a:xfrm>
          <a:prstGeom prst="rect">
            <a:avLst/>
          </a:prstGeom>
        </p:spPr>
        <p:txBody>
          <a:bodyPr anchor="t" rtlCol="false" tIns="0" lIns="0" bIns="0" rIns="0">
            <a:spAutoFit/>
          </a:bodyPr>
          <a:lstStyle/>
          <a:p>
            <a:pPr algn="ctr">
              <a:lnSpc>
                <a:spcPts val="2520"/>
              </a:lnSpc>
            </a:pPr>
            <a:r>
              <a:rPr lang="en-US" sz="1800">
                <a:solidFill>
                  <a:srgbClr val="11324D"/>
                </a:solidFill>
                <a:latin typeface="Poppins Light"/>
              </a:rPr>
              <a:t>519H0160</a:t>
            </a:r>
          </a:p>
        </p:txBody>
      </p:sp>
      <p:grpSp>
        <p:nvGrpSpPr>
          <p:cNvPr name="Group 38" id="38"/>
          <p:cNvGrpSpPr>
            <a:grpSpLocks noChangeAspect="true"/>
          </p:cNvGrpSpPr>
          <p:nvPr/>
        </p:nvGrpSpPr>
        <p:grpSpPr>
          <a:xfrm rot="0">
            <a:off x="12129074" y="3883996"/>
            <a:ext cx="2258077" cy="2258068"/>
            <a:chOff x="0" y="0"/>
            <a:chExt cx="6350000" cy="6349975"/>
          </a:xfrm>
        </p:grpSpPr>
        <p:sp>
          <p:nvSpPr>
            <p:cNvPr name="Freeform 39" id="39"/>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3132" r="-3132" t="0" b="0"/>
              </a:stretch>
            </a:blipFill>
          </p:spPr>
        </p:sp>
      </p:grpSp>
      <p:grpSp>
        <p:nvGrpSpPr>
          <p:cNvPr name="Group 40" id="40"/>
          <p:cNvGrpSpPr>
            <a:grpSpLocks noChangeAspect="true"/>
          </p:cNvGrpSpPr>
          <p:nvPr/>
        </p:nvGrpSpPr>
        <p:grpSpPr>
          <a:xfrm rot="0">
            <a:off x="4421229" y="3955358"/>
            <a:ext cx="2258077" cy="2258068"/>
            <a:chOff x="0" y="0"/>
            <a:chExt cx="6350000" cy="6349975"/>
          </a:xfrm>
        </p:grpSpPr>
        <p:sp>
          <p:nvSpPr>
            <p:cNvPr name="Freeform 41" id="41"/>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r="0" t="-3163" b="-3163"/>
              </a:stretch>
            </a:blipFill>
          </p:spPr>
        </p:sp>
      </p:grpSp>
      <p:grpSp>
        <p:nvGrpSpPr>
          <p:cNvPr name="Group 42" id="42"/>
          <p:cNvGrpSpPr>
            <a:grpSpLocks noChangeAspect="true"/>
          </p:cNvGrpSpPr>
          <p:nvPr/>
        </p:nvGrpSpPr>
        <p:grpSpPr>
          <a:xfrm rot="0">
            <a:off x="905228" y="3818426"/>
            <a:ext cx="2258077" cy="2258068"/>
            <a:chOff x="0" y="0"/>
            <a:chExt cx="6350000" cy="6349975"/>
          </a:xfrm>
        </p:grpSpPr>
        <p:sp>
          <p:nvSpPr>
            <p:cNvPr name="Freeform 43" id="43"/>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0" r="0" t="-30580" b="-30580"/>
              </a:stretch>
            </a:blipFill>
          </p:spPr>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BF7F0"/>
        </a:solidFill>
      </p:bgPr>
    </p:bg>
    <p:spTree>
      <p:nvGrpSpPr>
        <p:cNvPr id="1" name=""/>
        <p:cNvGrpSpPr/>
        <p:nvPr/>
      </p:nvGrpSpPr>
      <p:grpSpPr>
        <a:xfrm>
          <a:off x="0" y="0"/>
          <a:ext cx="0" cy="0"/>
          <a:chOff x="0" y="0"/>
          <a:chExt cx="0" cy="0"/>
        </a:xfrm>
      </p:grpSpPr>
      <p:sp>
        <p:nvSpPr>
          <p:cNvPr name="AutoShape 2" id="2"/>
          <p:cNvSpPr/>
          <p:nvPr/>
        </p:nvSpPr>
        <p:spPr>
          <a:xfrm rot="0">
            <a:off x="1028700" y="9248775"/>
            <a:ext cx="15941714" cy="0"/>
          </a:xfrm>
          <a:prstGeom prst="line">
            <a:avLst/>
          </a:prstGeom>
          <a:ln cap="flat" w="9525">
            <a:solidFill>
              <a:srgbClr val="11324D"/>
            </a:solidFill>
            <a:prstDash val="solid"/>
            <a:headEnd type="none" len="sm" w="sm"/>
            <a:tailEnd type="none" len="sm" w="sm"/>
          </a:ln>
        </p:spPr>
      </p:sp>
      <p:sp>
        <p:nvSpPr>
          <p:cNvPr name="AutoShape 3" id="3"/>
          <p:cNvSpPr/>
          <p:nvPr/>
        </p:nvSpPr>
        <p:spPr>
          <a:xfrm rot="53385">
            <a:off x="13026041" y="9246394"/>
            <a:ext cx="920083" cy="0"/>
          </a:xfrm>
          <a:prstGeom prst="line">
            <a:avLst/>
          </a:prstGeom>
          <a:ln cap="flat" w="9525">
            <a:solidFill>
              <a:srgbClr val="FFFFFF"/>
            </a:solidFill>
            <a:prstDash val="solid"/>
            <a:headEnd type="none" len="sm" w="sm"/>
            <a:tailEnd type="none" len="sm" w="sm"/>
          </a:ln>
        </p:spPr>
      </p:sp>
      <p:sp>
        <p:nvSpPr>
          <p:cNvPr name="AutoShape 4" id="4"/>
          <p:cNvSpPr/>
          <p:nvPr/>
        </p:nvSpPr>
        <p:spPr>
          <a:xfrm rot="0">
            <a:off x="1028700" y="1038225"/>
            <a:ext cx="15941714" cy="0"/>
          </a:xfrm>
          <a:prstGeom prst="line">
            <a:avLst/>
          </a:prstGeom>
          <a:ln cap="flat" w="9525">
            <a:solidFill>
              <a:srgbClr val="11324D"/>
            </a:solidFill>
            <a:prstDash val="solid"/>
            <a:headEnd type="none" len="sm" w="sm"/>
            <a:tailEnd type="none" len="sm" w="sm"/>
          </a:ln>
        </p:spPr>
      </p:sp>
      <p:pic>
        <p:nvPicPr>
          <p:cNvPr name="Picture 5" id="5"/>
          <p:cNvPicPr>
            <a:picLocks noChangeAspect="true"/>
          </p:cNvPicPr>
          <p:nvPr/>
        </p:nvPicPr>
        <p:blipFill>
          <a:blip r:embed="rId2"/>
          <a:srcRect l="0" t="0" r="0" b="0"/>
          <a:stretch>
            <a:fillRect/>
          </a:stretch>
        </p:blipFill>
        <p:spPr>
          <a:xfrm flipH="false" flipV="false" rot="0">
            <a:off x="5062509" y="1260197"/>
            <a:ext cx="10604093" cy="7766606"/>
          </a:xfrm>
          <a:prstGeom prst="rect">
            <a:avLst/>
          </a:prstGeom>
        </p:spPr>
      </p:pic>
      <p:sp>
        <p:nvSpPr>
          <p:cNvPr name="TextBox 6" id="6"/>
          <p:cNvSpPr txBox="true"/>
          <p:nvPr/>
        </p:nvSpPr>
        <p:spPr>
          <a:xfrm rot="0">
            <a:off x="1028700" y="1446934"/>
            <a:ext cx="8828384" cy="1127760"/>
          </a:xfrm>
          <a:prstGeom prst="rect">
            <a:avLst/>
          </a:prstGeom>
        </p:spPr>
        <p:txBody>
          <a:bodyPr anchor="t" rtlCol="false" tIns="0" lIns="0" bIns="0" rIns="0">
            <a:spAutoFit/>
          </a:bodyPr>
          <a:lstStyle/>
          <a:p>
            <a:pPr>
              <a:lnSpc>
                <a:spcPts val="9240"/>
              </a:lnSpc>
            </a:pPr>
            <a:r>
              <a:rPr lang="en-US" sz="6600">
                <a:solidFill>
                  <a:srgbClr val="11324D"/>
                </a:solidFill>
                <a:latin typeface="Lato"/>
              </a:rPr>
              <a:t>Demo</a:t>
            </a:r>
          </a:p>
        </p:txBody>
      </p:sp>
      <p:sp>
        <p:nvSpPr>
          <p:cNvPr name="TextBox 7" id="7"/>
          <p:cNvSpPr txBox="true"/>
          <p:nvPr/>
        </p:nvSpPr>
        <p:spPr>
          <a:xfrm rot="0">
            <a:off x="1804885" y="4699540"/>
            <a:ext cx="2821145" cy="523875"/>
          </a:xfrm>
          <a:prstGeom prst="rect">
            <a:avLst/>
          </a:prstGeom>
        </p:spPr>
        <p:txBody>
          <a:bodyPr anchor="t" rtlCol="false" tIns="0" lIns="0" bIns="0" rIns="0">
            <a:spAutoFit/>
          </a:bodyPr>
          <a:lstStyle/>
          <a:p>
            <a:pPr>
              <a:lnSpc>
                <a:spcPts val="4200"/>
              </a:lnSpc>
            </a:pPr>
            <a:r>
              <a:rPr lang="en-US" sz="3000">
                <a:solidFill>
                  <a:srgbClr val="11324D"/>
                </a:solidFill>
                <a:latin typeface="Lato"/>
              </a:rPr>
              <a:t>Database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BF7F0"/>
        </a:solidFill>
      </p:bgPr>
    </p:bg>
    <p:spTree>
      <p:nvGrpSpPr>
        <p:cNvPr id="1" name=""/>
        <p:cNvGrpSpPr/>
        <p:nvPr/>
      </p:nvGrpSpPr>
      <p:grpSpPr>
        <a:xfrm>
          <a:off x="0" y="0"/>
          <a:ext cx="0" cy="0"/>
          <a:chOff x="0" y="0"/>
          <a:chExt cx="0" cy="0"/>
        </a:xfrm>
      </p:grpSpPr>
      <p:sp>
        <p:nvSpPr>
          <p:cNvPr name="AutoShape 2" id="2"/>
          <p:cNvSpPr/>
          <p:nvPr/>
        </p:nvSpPr>
        <p:spPr>
          <a:xfrm rot="0">
            <a:off x="1028700" y="9248775"/>
            <a:ext cx="15450779" cy="0"/>
          </a:xfrm>
          <a:prstGeom prst="line">
            <a:avLst/>
          </a:prstGeom>
          <a:ln cap="flat" w="9525">
            <a:solidFill>
              <a:srgbClr val="11324D"/>
            </a:solidFill>
            <a:prstDash val="solid"/>
            <a:headEnd type="none" len="sm" w="sm"/>
            <a:tailEnd type="none" len="sm" w="sm"/>
          </a:ln>
        </p:spPr>
      </p:sp>
      <p:sp>
        <p:nvSpPr>
          <p:cNvPr name="AutoShape 3" id="3"/>
          <p:cNvSpPr/>
          <p:nvPr/>
        </p:nvSpPr>
        <p:spPr>
          <a:xfrm rot="53385">
            <a:off x="13026041" y="9246394"/>
            <a:ext cx="920083" cy="0"/>
          </a:xfrm>
          <a:prstGeom prst="line">
            <a:avLst/>
          </a:prstGeom>
          <a:ln cap="flat" w="9525">
            <a:solidFill>
              <a:srgbClr val="FFFFFF"/>
            </a:solidFill>
            <a:prstDash val="solid"/>
            <a:headEnd type="none" len="sm" w="sm"/>
            <a:tailEnd type="none" len="sm" w="sm"/>
          </a:ln>
        </p:spPr>
      </p:sp>
      <p:sp>
        <p:nvSpPr>
          <p:cNvPr name="AutoShape 4" id="4"/>
          <p:cNvSpPr/>
          <p:nvPr/>
        </p:nvSpPr>
        <p:spPr>
          <a:xfrm rot="0">
            <a:off x="1028700" y="1038225"/>
            <a:ext cx="11997397" cy="0"/>
          </a:xfrm>
          <a:prstGeom prst="line">
            <a:avLst/>
          </a:prstGeom>
          <a:ln cap="flat" w="9525">
            <a:solidFill>
              <a:srgbClr val="11324D"/>
            </a:solidFill>
            <a:prstDash val="solid"/>
            <a:headEnd type="none" len="sm" w="sm"/>
            <a:tailEnd type="none" len="sm" w="sm"/>
          </a:ln>
        </p:spPr>
      </p:sp>
      <p:pic>
        <p:nvPicPr>
          <p:cNvPr name="Picture 5" id="5"/>
          <p:cNvPicPr>
            <a:picLocks noChangeAspect="true"/>
          </p:cNvPicPr>
          <p:nvPr/>
        </p:nvPicPr>
        <p:blipFill>
          <a:blip r:embed="rId2"/>
          <a:srcRect l="0" t="0" r="0" b="0"/>
          <a:stretch>
            <a:fillRect/>
          </a:stretch>
        </p:blipFill>
        <p:spPr>
          <a:xfrm flipH="false" flipV="false" rot="0">
            <a:off x="6734695" y="1656949"/>
            <a:ext cx="3017103" cy="3576727"/>
          </a:xfrm>
          <a:prstGeom prst="rect">
            <a:avLst/>
          </a:prstGeom>
        </p:spPr>
      </p:pic>
      <p:pic>
        <p:nvPicPr>
          <p:cNvPr name="Picture 6" id="6"/>
          <p:cNvPicPr>
            <a:picLocks noChangeAspect="true"/>
          </p:cNvPicPr>
          <p:nvPr/>
        </p:nvPicPr>
        <p:blipFill>
          <a:blip r:embed="rId3"/>
          <a:srcRect l="0" t="0" r="0" b="0"/>
          <a:stretch>
            <a:fillRect/>
          </a:stretch>
        </p:blipFill>
        <p:spPr>
          <a:xfrm flipH="false" flipV="false" rot="0">
            <a:off x="6749920" y="5447990"/>
            <a:ext cx="3001878" cy="3791261"/>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11216076" y="1289441"/>
            <a:ext cx="2604981" cy="7888470"/>
          </a:xfrm>
          <a:prstGeom prst="rect">
            <a:avLst/>
          </a:prstGeom>
        </p:spPr>
      </p:pic>
      <p:sp>
        <p:nvSpPr>
          <p:cNvPr name="TextBox 8" id="8"/>
          <p:cNvSpPr txBox="true"/>
          <p:nvPr/>
        </p:nvSpPr>
        <p:spPr>
          <a:xfrm rot="0">
            <a:off x="1028700" y="1446934"/>
            <a:ext cx="8828384" cy="1127760"/>
          </a:xfrm>
          <a:prstGeom prst="rect">
            <a:avLst/>
          </a:prstGeom>
        </p:spPr>
        <p:txBody>
          <a:bodyPr anchor="t" rtlCol="false" tIns="0" lIns="0" bIns="0" rIns="0">
            <a:spAutoFit/>
          </a:bodyPr>
          <a:lstStyle/>
          <a:p>
            <a:pPr>
              <a:lnSpc>
                <a:spcPts val="9240"/>
              </a:lnSpc>
            </a:pPr>
            <a:r>
              <a:rPr lang="en-US" sz="6600">
                <a:solidFill>
                  <a:srgbClr val="11324D"/>
                </a:solidFill>
                <a:latin typeface="Lato"/>
              </a:rPr>
              <a:t>Demo</a:t>
            </a:r>
          </a:p>
        </p:txBody>
      </p:sp>
      <p:sp>
        <p:nvSpPr>
          <p:cNvPr name="TextBox 9" id="9"/>
          <p:cNvSpPr txBox="true"/>
          <p:nvPr/>
        </p:nvSpPr>
        <p:spPr>
          <a:xfrm rot="0">
            <a:off x="1855638" y="3031894"/>
            <a:ext cx="2821145" cy="523875"/>
          </a:xfrm>
          <a:prstGeom prst="rect">
            <a:avLst/>
          </a:prstGeom>
        </p:spPr>
        <p:txBody>
          <a:bodyPr anchor="t" rtlCol="false" tIns="0" lIns="0" bIns="0" rIns="0">
            <a:spAutoFit/>
          </a:bodyPr>
          <a:lstStyle/>
          <a:p>
            <a:pPr>
              <a:lnSpc>
                <a:spcPts val="4200"/>
              </a:lnSpc>
            </a:pPr>
            <a:r>
              <a:rPr lang="en-US" sz="3000">
                <a:solidFill>
                  <a:srgbClr val="11324D"/>
                </a:solidFill>
                <a:latin typeface="Lato Bold"/>
              </a:rPr>
              <a:t>Source code</a:t>
            </a:r>
          </a:p>
        </p:txBody>
      </p:sp>
      <p:sp>
        <p:nvSpPr>
          <p:cNvPr name="TextBox 10" id="10"/>
          <p:cNvSpPr txBox="true"/>
          <p:nvPr/>
        </p:nvSpPr>
        <p:spPr>
          <a:xfrm rot="0">
            <a:off x="2107071" y="3489094"/>
            <a:ext cx="3572842" cy="1180465"/>
          </a:xfrm>
          <a:prstGeom prst="rect">
            <a:avLst/>
          </a:prstGeom>
        </p:spPr>
        <p:txBody>
          <a:bodyPr anchor="t" rtlCol="false" tIns="0" lIns="0" bIns="0" rIns="0">
            <a:spAutoFit/>
          </a:bodyPr>
          <a:lstStyle/>
          <a:p>
            <a:pPr algn="ctr">
              <a:lnSpc>
                <a:spcPts val="4759"/>
              </a:lnSpc>
            </a:pPr>
            <a:r>
              <a:rPr lang="en-US" sz="3399">
                <a:solidFill>
                  <a:srgbClr val="11324D"/>
                </a:solidFill>
                <a:latin typeface="Canva Sans"/>
              </a:rPr>
              <a:t>structure of files.</a:t>
            </a:r>
          </a:p>
          <a:p>
            <a:pPr algn="ctr">
              <a:lnSpc>
                <a:spcPts val="4759"/>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BF7F0"/>
        </a:solidFill>
      </p:bgPr>
    </p:bg>
    <p:spTree>
      <p:nvGrpSpPr>
        <p:cNvPr id="1" name=""/>
        <p:cNvGrpSpPr/>
        <p:nvPr/>
      </p:nvGrpSpPr>
      <p:grpSpPr>
        <a:xfrm>
          <a:off x="0" y="0"/>
          <a:ext cx="0" cy="0"/>
          <a:chOff x="0" y="0"/>
          <a:chExt cx="0" cy="0"/>
        </a:xfrm>
      </p:grpSpPr>
      <p:sp>
        <p:nvSpPr>
          <p:cNvPr name="AutoShape 2" id="2"/>
          <p:cNvSpPr/>
          <p:nvPr/>
        </p:nvSpPr>
        <p:spPr>
          <a:xfrm rot="0">
            <a:off x="1028700" y="9248775"/>
            <a:ext cx="15941714" cy="0"/>
          </a:xfrm>
          <a:prstGeom prst="line">
            <a:avLst/>
          </a:prstGeom>
          <a:ln cap="flat" w="9525">
            <a:solidFill>
              <a:srgbClr val="11324D"/>
            </a:solidFill>
            <a:prstDash val="solid"/>
            <a:headEnd type="none" len="sm" w="sm"/>
            <a:tailEnd type="none" len="sm" w="sm"/>
          </a:ln>
        </p:spPr>
      </p:sp>
      <p:sp>
        <p:nvSpPr>
          <p:cNvPr name="AutoShape 3" id="3"/>
          <p:cNvSpPr/>
          <p:nvPr/>
        </p:nvSpPr>
        <p:spPr>
          <a:xfrm rot="53385">
            <a:off x="13026041" y="9246394"/>
            <a:ext cx="920083" cy="0"/>
          </a:xfrm>
          <a:prstGeom prst="line">
            <a:avLst/>
          </a:prstGeom>
          <a:ln cap="flat" w="9525">
            <a:solidFill>
              <a:srgbClr val="FFFFFF"/>
            </a:solidFill>
            <a:prstDash val="solid"/>
            <a:headEnd type="none" len="sm" w="sm"/>
            <a:tailEnd type="none" len="sm" w="sm"/>
          </a:ln>
        </p:spPr>
      </p:sp>
      <p:sp>
        <p:nvSpPr>
          <p:cNvPr name="AutoShape 4" id="4"/>
          <p:cNvSpPr/>
          <p:nvPr/>
        </p:nvSpPr>
        <p:spPr>
          <a:xfrm rot="0">
            <a:off x="1028700" y="1038225"/>
            <a:ext cx="15941714" cy="0"/>
          </a:xfrm>
          <a:prstGeom prst="line">
            <a:avLst/>
          </a:prstGeom>
          <a:ln cap="flat" w="9525">
            <a:solidFill>
              <a:srgbClr val="11324D"/>
            </a:solidFill>
            <a:prstDash val="solid"/>
            <a:headEnd type="none" len="sm" w="sm"/>
            <a:tailEnd type="none" len="sm" w="sm"/>
          </a:ln>
        </p:spPr>
      </p:sp>
      <p:pic>
        <p:nvPicPr>
          <p:cNvPr name="Picture 5" id="5"/>
          <p:cNvPicPr>
            <a:picLocks noChangeAspect="true"/>
          </p:cNvPicPr>
          <p:nvPr/>
        </p:nvPicPr>
        <p:blipFill>
          <a:blip r:embed="rId2"/>
          <a:srcRect l="0" t="0" r="14927" b="0"/>
          <a:stretch>
            <a:fillRect/>
          </a:stretch>
        </p:blipFill>
        <p:spPr>
          <a:xfrm flipH="false" flipV="false" rot="0">
            <a:off x="1968079" y="3580460"/>
            <a:ext cx="6908075" cy="4533460"/>
          </a:xfrm>
          <a:prstGeom prst="rect">
            <a:avLst/>
          </a:prstGeom>
        </p:spPr>
      </p:pic>
      <p:pic>
        <p:nvPicPr>
          <p:cNvPr name="Picture 6" id="6"/>
          <p:cNvPicPr>
            <a:picLocks noChangeAspect="true"/>
          </p:cNvPicPr>
          <p:nvPr/>
        </p:nvPicPr>
        <p:blipFill>
          <a:blip r:embed="rId3"/>
          <a:srcRect l="0" t="0" r="0" b="0"/>
          <a:stretch>
            <a:fillRect/>
          </a:stretch>
        </p:blipFill>
        <p:spPr>
          <a:xfrm flipH="false" flipV="false" rot="0">
            <a:off x="9415462" y="3610553"/>
            <a:ext cx="8038615" cy="4534942"/>
          </a:xfrm>
          <a:prstGeom prst="rect">
            <a:avLst/>
          </a:prstGeom>
        </p:spPr>
      </p:pic>
      <p:sp>
        <p:nvSpPr>
          <p:cNvPr name="TextBox 7" id="7"/>
          <p:cNvSpPr txBox="true"/>
          <p:nvPr/>
        </p:nvSpPr>
        <p:spPr>
          <a:xfrm rot="0">
            <a:off x="1028700" y="1446934"/>
            <a:ext cx="8828384" cy="1127760"/>
          </a:xfrm>
          <a:prstGeom prst="rect">
            <a:avLst/>
          </a:prstGeom>
        </p:spPr>
        <p:txBody>
          <a:bodyPr anchor="t" rtlCol="false" tIns="0" lIns="0" bIns="0" rIns="0">
            <a:spAutoFit/>
          </a:bodyPr>
          <a:lstStyle/>
          <a:p>
            <a:pPr>
              <a:lnSpc>
                <a:spcPts val="9240"/>
              </a:lnSpc>
            </a:pPr>
            <a:r>
              <a:rPr lang="en-US" sz="6600">
                <a:solidFill>
                  <a:srgbClr val="11324D"/>
                </a:solidFill>
                <a:latin typeface="Lato Bold"/>
              </a:rPr>
              <a:t>Function</a:t>
            </a:r>
          </a:p>
        </p:txBody>
      </p:sp>
      <p:sp>
        <p:nvSpPr>
          <p:cNvPr name="TextBox 8" id="8"/>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sp>
        <p:nvSpPr>
          <p:cNvPr name="TextBox 9" id="9"/>
          <p:cNvSpPr txBox="true"/>
          <p:nvPr/>
        </p:nvSpPr>
        <p:spPr>
          <a:xfrm rot="0">
            <a:off x="3961111" y="2863013"/>
            <a:ext cx="1706687" cy="580390"/>
          </a:xfrm>
          <a:prstGeom prst="rect">
            <a:avLst/>
          </a:prstGeom>
        </p:spPr>
        <p:txBody>
          <a:bodyPr anchor="t" rtlCol="false" tIns="0" lIns="0" bIns="0" rIns="0">
            <a:spAutoFit/>
          </a:bodyPr>
          <a:lstStyle/>
          <a:p>
            <a:pPr algn="ctr">
              <a:lnSpc>
                <a:spcPts val="4759"/>
              </a:lnSpc>
            </a:pPr>
            <a:r>
              <a:rPr lang="en-US" sz="3399">
                <a:solidFill>
                  <a:srgbClr val="11324D"/>
                </a:solidFill>
                <a:latin typeface="Canva Sans"/>
              </a:rPr>
              <a:t>Register</a:t>
            </a:r>
          </a:p>
        </p:txBody>
      </p:sp>
      <p:sp>
        <p:nvSpPr>
          <p:cNvPr name="TextBox 10" id="10"/>
          <p:cNvSpPr txBox="true"/>
          <p:nvPr/>
        </p:nvSpPr>
        <p:spPr>
          <a:xfrm rot="0">
            <a:off x="13261121" y="2863013"/>
            <a:ext cx="1132582" cy="580390"/>
          </a:xfrm>
          <a:prstGeom prst="rect">
            <a:avLst/>
          </a:prstGeom>
        </p:spPr>
        <p:txBody>
          <a:bodyPr anchor="t" rtlCol="false" tIns="0" lIns="0" bIns="0" rIns="0">
            <a:spAutoFit/>
          </a:bodyPr>
          <a:lstStyle/>
          <a:p>
            <a:pPr algn="ctr">
              <a:lnSpc>
                <a:spcPts val="4759"/>
              </a:lnSpc>
            </a:pPr>
            <a:r>
              <a:rPr lang="en-US" sz="3399">
                <a:solidFill>
                  <a:srgbClr val="11324D"/>
                </a:solidFill>
                <a:latin typeface="Canva Sans"/>
              </a:rPr>
              <a:t>Login</a:t>
            </a:r>
          </a:p>
        </p:txBody>
      </p:sp>
      <p:sp>
        <p:nvSpPr>
          <p:cNvPr name="AutoShape 11" id="11"/>
          <p:cNvSpPr/>
          <p:nvPr/>
        </p:nvSpPr>
        <p:spPr>
          <a:xfrm rot="-5400000">
            <a:off x="6053556" y="5633888"/>
            <a:ext cx="6127913" cy="0"/>
          </a:xfrm>
          <a:prstGeom prst="line">
            <a:avLst/>
          </a:prstGeom>
          <a:ln cap="flat" w="9525">
            <a:solidFill>
              <a:srgbClr val="11324D"/>
            </a:solidFill>
            <a:prstDash val="solid"/>
            <a:headEnd type="none" len="sm" w="sm"/>
            <a:tailEnd type="none" len="sm" w="sm"/>
          </a:ln>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BF7F0"/>
        </a:solidFill>
      </p:bgPr>
    </p:bg>
    <p:spTree>
      <p:nvGrpSpPr>
        <p:cNvPr id="1" name=""/>
        <p:cNvGrpSpPr/>
        <p:nvPr/>
      </p:nvGrpSpPr>
      <p:grpSpPr>
        <a:xfrm>
          <a:off x="0" y="0"/>
          <a:ext cx="0" cy="0"/>
          <a:chOff x="0" y="0"/>
          <a:chExt cx="0" cy="0"/>
        </a:xfrm>
      </p:grpSpPr>
      <p:sp>
        <p:nvSpPr>
          <p:cNvPr name="AutoShape 2" id="2"/>
          <p:cNvSpPr/>
          <p:nvPr/>
        </p:nvSpPr>
        <p:spPr>
          <a:xfrm rot="0">
            <a:off x="1028700" y="9248775"/>
            <a:ext cx="15941714" cy="0"/>
          </a:xfrm>
          <a:prstGeom prst="line">
            <a:avLst/>
          </a:prstGeom>
          <a:ln cap="flat" w="9525">
            <a:solidFill>
              <a:srgbClr val="11324D"/>
            </a:solidFill>
            <a:prstDash val="solid"/>
            <a:headEnd type="none" len="sm" w="sm"/>
            <a:tailEnd type="none" len="sm" w="sm"/>
          </a:ln>
        </p:spPr>
      </p:sp>
      <p:sp>
        <p:nvSpPr>
          <p:cNvPr name="AutoShape 3" id="3"/>
          <p:cNvSpPr/>
          <p:nvPr/>
        </p:nvSpPr>
        <p:spPr>
          <a:xfrm rot="53385">
            <a:off x="13026041" y="9246394"/>
            <a:ext cx="920083" cy="0"/>
          </a:xfrm>
          <a:prstGeom prst="line">
            <a:avLst/>
          </a:prstGeom>
          <a:ln cap="flat" w="9525">
            <a:solidFill>
              <a:srgbClr val="FFFFFF"/>
            </a:solidFill>
            <a:prstDash val="solid"/>
            <a:headEnd type="none" len="sm" w="sm"/>
            <a:tailEnd type="none" len="sm" w="sm"/>
          </a:ln>
        </p:spPr>
      </p:sp>
      <p:sp>
        <p:nvSpPr>
          <p:cNvPr name="AutoShape 4" id="4"/>
          <p:cNvSpPr/>
          <p:nvPr/>
        </p:nvSpPr>
        <p:spPr>
          <a:xfrm rot="0">
            <a:off x="1028700" y="1038225"/>
            <a:ext cx="15941714" cy="0"/>
          </a:xfrm>
          <a:prstGeom prst="line">
            <a:avLst/>
          </a:prstGeom>
          <a:ln cap="flat" w="9525">
            <a:solidFill>
              <a:srgbClr val="11324D"/>
            </a:solidFill>
            <a:prstDash val="solid"/>
            <a:headEnd type="none" len="sm" w="sm"/>
            <a:tailEnd type="none" len="sm" w="sm"/>
          </a:ln>
        </p:spPr>
      </p:sp>
      <p:sp>
        <p:nvSpPr>
          <p:cNvPr name="TextBox 5" id="5"/>
          <p:cNvSpPr txBox="true"/>
          <p:nvPr/>
        </p:nvSpPr>
        <p:spPr>
          <a:xfrm rot="0">
            <a:off x="1028700" y="1446934"/>
            <a:ext cx="8828384" cy="1127760"/>
          </a:xfrm>
          <a:prstGeom prst="rect">
            <a:avLst/>
          </a:prstGeom>
        </p:spPr>
        <p:txBody>
          <a:bodyPr anchor="t" rtlCol="false" tIns="0" lIns="0" bIns="0" rIns="0">
            <a:spAutoFit/>
          </a:bodyPr>
          <a:lstStyle/>
          <a:p>
            <a:pPr>
              <a:lnSpc>
                <a:spcPts val="9240"/>
              </a:lnSpc>
            </a:pPr>
            <a:r>
              <a:rPr lang="en-US" sz="6600">
                <a:solidFill>
                  <a:srgbClr val="11324D"/>
                </a:solidFill>
                <a:latin typeface="Lato Bold"/>
              </a:rPr>
              <a:t>Function</a:t>
            </a:r>
          </a:p>
        </p:txBody>
      </p:sp>
      <p:sp>
        <p:nvSpPr>
          <p:cNvPr name="AutoShape 6" id="6"/>
          <p:cNvSpPr/>
          <p:nvPr/>
        </p:nvSpPr>
        <p:spPr>
          <a:xfrm rot="-5400000">
            <a:off x="6053556" y="5633888"/>
            <a:ext cx="6127913" cy="0"/>
          </a:xfrm>
          <a:prstGeom prst="line">
            <a:avLst/>
          </a:prstGeom>
          <a:ln cap="flat" w="9525">
            <a:solidFill>
              <a:srgbClr val="11324D"/>
            </a:solidFill>
            <a:prstDash val="solid"/>
            <a:headEnd type="none" len="sm" w="sm"/>
            <a:tailEnd type="none" len="sm" w="sm"/>
          </a:ln>
        </p:spPr>
      </p:sp>
      <p:pic>
        <p:nvPicPr>
          <p:cNvPr name="Picture 7" id="7"/>
          <p:cNvPicPr>
            <a:picLocks noChangeAspect="true"/>
          </p:cNvPicPr>
          <p:nvPr/>
        </p:nvPicPr>
        <p:blipFill>
          <a:blip r:embed="rId2"/>
          <a:srcRect l="0" t="0" r="0" b="0"/>
          <a:stretch>
            <a:fillRect/>
          </a:stretch>
        </p:blipFill>
        <p:spPr>
          <a:xfrm flipH="false" flipV="false" rot="0">
            <a:off x="1028700" y="3795828"/>
            <a:ext cx="7945097" cy="4470756"/>
          </a:xfrm>
          <a:prstGeom prst="rect">
            <a:avLst/>
          </a:prstGeom>
        </p:spPr>
      </p:pic>
      <p:pic>
        <p:nvPicPr>
          <p:cNvPr name="Picture 8" id="8"/>
          <p:cNvPicPr>
            <a:picLocks noChangeAspect="true"/>
          </p:cNvPicPr>
          <p:nvPr/>
        </p:nvPicPr>
        <p:blipFill>
          <a:blip r:embed="rId3"/>
          <a:srcRect l="0" t="0" r="0" b="0"/>
          <a:stretch>
            <a:fillRect/>
          </a:stretch>
        </p:blipFill>
        <p:spPr>
          <a:xfrm flipH="false" flipV="false" rot="0">
            <a:off x="9310688" y="2137769"/>
            <a:ext cx="5884214" cy="3314097"/>
          </a:xfrm>
          <a:prstGeom prst="rect">
            <a:avLst/>
          </a:prstGeom>
        </p:spPr>
      </p:pic>
      <p:pic>
        <p:nvPicPr>
          <p:cNvPr name="Picture 9" id="9"/>
          <p:cNvPicPr>
            <a:picLocks noChangeAspect="true"/>
          </p:cNvPicPr>
          <p:nvPr/>
        </p:nvPicPr>
        <p:blipFill>
          <a:blip r:embed="rId4"/>
          <a:srcRect l="0" t="0" r="0" b="0"/>
          <a:stretch>
            <a:fillRect/>
          </a:stretch>
        </p:blipFill>
        <p:spPr>
          <a:xfrm flipH="false" flipV="false" rot="0">
            <a:off x="11270522" y="5451866"/>
            <a:ext cx="5699892" cy="3514779"/>
          </a:xfrm>
          <a:prstGeom prst="rect">
            <a:avLst/>
          </a:prstGeom>
        </p:spPr>
      </p:pic>
      <p:sp>
        <p:nvSpPr>
          <p:cNvPr name="TextBox 10" id="10"/>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sp>
        <p:nvSpPr>
          <p:cNvPr name="TextBox 11" id="11"/>
          <p:cNvSpPr txBox="true"/>
          <p:nvPr/>
        </p:nvSpPr>
        <p:spPr>
          <a:xfrm rot="0">
            <a:off x="3636257" y="2863013"/>
            <a:ext cx="2356396" cy="580390"/>
          </a:xfrm>
          <a:prstGeom prst="rect">
            <a:avLst/>
          </a:prstGeom>
        </p:spPr>
        <p:txBody>
          <a:bodyPr anchor="t" rtlCol="false" tIns="0" lIns="0" bIns="0" rIns="0">
            <a:spAutoFit/>
          </a:bodyPr>
          <a:lstStyle/>
          <a:p>
            <a:pPr algn="ctr">
              <a:lnSpc>
                <a:spcPts val="4759"/>
              </a:lnSpc>
            </a:pPr>
            <a:r>
              <a:rPr lang="en-US" sz="3399">
                <a:solidFill>
                  <a:srgbClr val="11324D"/>
                </a:solidFill>
                <a:latin typeface="Canva Sans"/>
              </a:rPr>
              <a:t>List of User</a:t>
            </a:r>
          </a:p>
        </p:txBody>
      </p:sp>
      <p:sp>
        <p:nvSpPr>
          <p:cNvPr name="TextBox 12" id="12"/>
          <p:cNvSpPr txBox="true"/>
          <p:nvPr/>
        </p:nvSpPr>
        <p:spPr>
          <a:xfrm rot="0">
            <a:off x="9721508" y="6177816"/>
            <a:ext cx="1237134" cy="580390"/>
          </a:xfrm>
          <a:prstGeom prst="rect">
            <a:avLst/>
          </a:prstGeom>
        </p:spPr>
        <p:txBody>
          <a:bodyPr anchor="t" rtlCol="false" tIns="0" lIns="0" bIns="0" rIns="0">
            <a:spAutoFit/>
          </a:bodyPr>
          <a:lstStyle/>
          <a:p>
            <a:pPr algn="ctr">
              <a:lnSpc>
                <a:spcPts val="4759"/>
              </a:lnSpc>
            </a:pPr>
            <a:r>
              <a:rPr lang="en-US" sz="3399">
                <a:solidFill>
                  <a:srgbClr val="11324D"/>
                </a:solidFill>
                <a:latin typeface="Canva Sans"/>
              </a:rPr>
              <a:t>Home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BF7F0"/>
        </a:solidFill>
      </p:bgPr>
    </p:bg>
    <p:spTree>
      <p:nvGrpSpPr>
        <p:cNvPr id="1" name=""/>
        <p:cNvGrpSpPr/>
        <p:nvPr/>
      </p:nvGrpSpPr>
      <p:grpSpPr>
        <a:xfrm>
          <a:off x="0" y="0"/>
          <a:ext cx="0" cy="0"/>
          <a:chOff x="0" y="0"/>
          <a:chExt cx="0" cy="0"/>
        </a:xfrm>
      </p:grpSpPr>
      <p:sp>
        <p:nvSpPr>
          <p:cNvPr name="AutoShape 2" id="2"/>
          <p:cNvSpPr/>
          <p:nvPr/>
        </p:nvSpPr>
        <p:spPr>
          <a:xfrm rot="0">
            <a:off x="1028700" y="9248775"/>
            <a:ext cx="15941714" cy="0"/>
          </a:xfrm>
          <a:prstGeom prst="line">
            <a:avLst/>
          </a:prstGeom>
          <a:ln cap="flat" w="9525">
            <a:solidFill>
              <a:srgbClr val="11324D"/>
            </a:solidFill>
            <a:prstDash val="solid"/>
            <a:headEnd type="none" len="sm" w="sm"/>
            <a:tailEnd type="none" len="sm" w="sm"/>
          </a:ln>
        </p:spPr>
      </p:sp>
      <p:sp>
        <p:nvSpPr>
          <p:cNvPr name="AutoShape 3" id="3"/>
          <p:cNvSpPr/>
          <p:nvPr/>
        </p:nvSpPr>
        <p:spPr>
          <a:xfrm rot="53385">
            <a:off x="13026041" y="9246394"/>
            <a:ext cx="920083" cy="0"/>
          </a:xfrm>
          <a:prstGeom prst="line">
            <a:avLst/>
          </a:prstGeom>
          <a:ln cap="flat" w="9525">
            <a:solidFill>
              <a:srgbClr val="FFFFFF"/>
            </a:solidFill>
            <a:prstDash val="solid"/>
            <a:headEnd type="none" len="sm" w="sm"/>
            <a:tailEnd type="none" len="sm" w="sm"/>
          </a:ln>
        </p:spPr>
      </p:sp>
      <p:sp>
        <p:nvSpPr>
          <p:cNvPr name="AutoShape 4" id="4"/>
          <p:cNvSpPr/>
          <p:nvPr/>
        </p:nvSpPr>
        <p:spPr>
          <a:xfrm rot="0">
            <a:off x="1028700" y="1038225"/>
            <a:ext cx="15941714" cy="0"/>
          </a:xfrm>
          <a:prstGeom prst="line">
            <a:avLst/>
          </a:prstGeom>
          <a:ln cap="flat" w="9525">
            <a:solidFill>
              <a:srgbClr val="11324D"/>
            </a:solidFill>
            <a:prstDash val="solid"/>
            <a:headEnd type="none" len="sm" w="sm"/>
            <a:tailEnd type="none" len="sm" w="sm"/>
          </a:ln>
        </p:spPr>
      </p:sp>
      <p:pic>
        <p:nvPicPr>
          <p:cNvPr name="Picture 5" id="5"/>
          <p:cNvPicPr>
            <a:picLocks noChangeAspect="true"/>
          </p:cNvPicPr>
          <p:nvPr/>
        </p:nvPicPr>
        <p:blipFill>
          <a:blip r:embed="rId2"/>
          <a:srcRect l="0" t="0" r="0" b="0"/>
          <a:stretch>
            <a:fillRect/>
          </a:stretch>
        </p:blipFill>
        <p:spPr>
          <a:xfrm flipH="false" flipV="false" rot="0">
            <a:off x="1028700" y="4747577"/>
            <a:ext cx="7458253" cy="4202179"/>
          </a:xfrm>
          <a:prstGeom prst="rect">
            <a:avLst/>
          </a:prstGeom>
        </p:spPr>
      </p:pic>
      <p:pic>
        <p:nvPicPr>
          <p:cNvPr name="Picture 6" id="6"/>
          <p:cNvPicPr>
            <a:picLocks noChangeAspect="true"/>
          </p:cNvPicPr>
          <p:nvPr/>
        </p:nvPicPr>
        <p:blipFill>
          <a:blip r:embed="rId3"/>
          <a:srcRect l="0" t="0" r="0" b="0"/>
          <a:stretch>
            <a:fillRect/>
          </a:stretch>
        </p:blipFill>
        <p:spPr>
          <a:xfrm flipH="false" flipV="false" rot="0">
            <a:off x="8533101" y="1309759"/>
            <a:ext cx="8281450" cy="4665990"/>
          </a:xfrm>
          <a:prstGeom prst="rect">
            <a:avLst/>
          </a:prstGeom>
        </p:spPr>
      </p:pic>
      <p:sp>
        <p:nvSpPr>
          <p:cNvPr name="TextBox 7" id="7"/>
          <p:cNvSpPr txBox="true"/>
          <p:nvPr/>
        </p:nvSpPr>
        <p:spPr>
          <a:xfrm rot="0">
            <a:off x="1028700" y="1446934"/>
            <a:ext cx="8828384" cy="1127760"/>
          </a:xfrm>
          <a:prstGeom prst="rect">
            <a:avLst/>
          </a:prstGeom>
        </p:spPr>
        <p:txBody>
          <a:bodyPr anchor="t" rtlCol="false" tIns="0" lIns="0" bIns="0" rIns="0">
            <a:spAutoFit/>
          </a:bodyPr>
          <a:lstStyle/>
          <a:p>
            <a:pPr>
              <a:lnSpc>
                <a:spcPts val="9240"/>
              </a:lnSpc>
            </a:pPr>
            <a:r>
              <a:rPr lang="en-US" sz="6600">
                <a:solidFill>
                  <a:srgbClr val="11324D"/>
                </a:solidFill>
                <a:latin typeface="Lato Bold"/>
              </a:rPr>
              <a:t>Function</a:t>
            </a:r>
          </a:p>
        </p:txBody>
      </p:sp>
      <p:sp>
        <p:nvSpPr>
          <p:cNvPr name="TextBox 8" id="8"/>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sp>
        <p:nvSpPr>
          <p:cNvPr name="TextBox 9" id="9"/>
          <p:cNvSpPr txBox="true"/>
          <p:nvPr/>
        </p:nvSpPr>
        <p:spPr>
          <a:xfrm rot="0">
            <a:off x="2857466" y="3319221"/>
            <a:ext cx="4502795" cy="580390"/>
          </a:xfrm>
          <a:prstGeom prst="rect">
            <a:avLst/>
          </a:prstGeom>
        </p:spPr>
        <p:txBody>
          <a:bodyPr anchor="t" rtlCol="false" tIns="0" lIns="0" bIns="0" rIns="0">
            <a:spAutoFit/>
          </a:bodyPr>
          <a:lstStyle/>
          <a:p>
            <a:pPr algn="ctr">
              <a:lnSpc>
                <a:spcPts val="4759"/>
              </a:lnSpc>
            </a:pPr>
            <a:r>
              <a:rPr lang="en-US" sz="3399">
                <a:solidFill>
                  <a:srgbClr val="11324D"/>
                </a:solidFill>
                <a:latin typeface="Canva Sans"/>
              </a:rPr>
              <a:t>Contact with map API</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BF7F0"/>
        </a:solidFill>
      </p:bgPr>
    </p:bg>
    <p:spTree>
      <p:nvGrpSpPr>
        <p:cNvPr id="1" name=""/>
        <p:cNvGrpSpPr/>
        <p:nvPr/>
      </p:nvGrpSpPr>
      <p:grpSpPr>
        <a:xfrm>
          <a:off x="0" y="0"/>
          <a:ext cx="0" cy="0"/>
          <a:chOff x="0" y="0"/>
          <a:chExt cx="0" cy="0"/>
        </a:xfrm>
      </p:grpSpPr>
      <p:sp>
        <p:nvSpPr>
          <p:cNvPr name="AutoShape 2" id="2"/>
          <p:cNvSpPr/>
          <p:nvPr/>
        </p:nvSpPr>
        <p:spPr>
          <a:xfrm rot="0">
            <a:off x="1028700" y="9248775"/>
            <a:ext cx="15941714" cy="0"/>
          </a:xfrm>
          <a:prstGeom prst="line">
            <a:avLst/>
          </a:prstGeom>
          <a:ln cap="flat" w="9525">
            <a:solidFill>
              <a:srgbClr val="11324D"/>
            </a:solidFill>
            <a:prstDash val="solid"/>
            <a:headEnd type="none" len="sm" w="sm"/>
            <a:tailEnd type="none" len="sm" w="sm"/>
          </a:ln>
        </p:spPr>
      </p:sp>
      <p:sp>
        <p:nvSpPr>
          <p:cNvPr name="AutoShape 3" id="3"/>
          <p:cNvSpPr/>
          <p:nvPr/>
        </p:nvSpPr>
        <p:spPr>
          <a:xfrm rot="53385">
            <a:off x="13026041" y="9246394"/>
            <a:ext cx="920083" cy="0"/>
          </a:xfrm>
          <a:prstGeom prst="line">
            <a:avLst/>
          </a:prstGeom>
          <a:ln cap="flat" w="9525">
            <a:solidFill>
              <a:srgbClr val="FFFFFF"/>
            </a:solidFill>
            <a:prstDash val="solid"/>
            <a:headEnd type="none" len="sm" w="sm"/>
            <a:tailEnd type="none" len="sm" w="sm"/>
          </a:ln>
        </p:spPr>
      </p:sp>
      <p:sp>
        <p:nvSpPr>
          <p:cNvPr name="AutoShape 4" id="4"/>
          <p:cNvSpPr/>
          <p:nvPr/>
        </p:nvSpPr>
        <p:spPr>
          <a:xfrm rot="0">
            <a:off x="1028700" y="1038225"/>
            <a:ext cx="15941714" cy="0"/>
          </a:xfrm>
          <a:prstGeom prst="line">
            <a:avLst/>
          </a:prstGeom>
          <a:ln cap="flat" w="9525">
            <a:solidFill>
              <a:srgbClr val="11324D"/>
            </a:solidFill>
            <a:prstDash val="solid"/>
            <a:headEnd type="none" len="sm" w="sm"/>
            <a:tailEnd type="none" len="sm" w="sm"/>
          </a:ln>
        </p:spPr>
      </p:sp>
      <p:pic>
        <p:nvPicPr>
          <p:cNvPr name="Picture 5" id="5"/>
          <p:cNvPicPr>
            <a:picLocks noChangeAspect="true"/>
          </p:cNvPicPr>
          <p:nvPr/>
        </p:nvPicPr>
        <p:blipFill>
          <a:blip r:embed="rId2"/>
          <a:srcRect l="0" t="0" r="0" b="0"/>
          <a:stretch>
            <a:fillRect/>
          </a:stretch>
        </p:blipFill>
        <p:spPr>
          <a:xfrm flipH="false" flipV="false" rot="0">
            <a:off x="1177268" y="4004046"/>
            <a:ext cx="7585747" cy="4247520"/>
          </a:xfrm>
          <a:prstGeom prst="rect">
            <a:avLst/>
          </a:prstGeom>
        </p:spPr>
      </p:pic>
      <p:pic>
        <p:nvPicPr>
          <p:cNvPr name="Picture 6" id="6"/>
          <p:cNvPicPr>
            <a:picLocks noChangeAspect="true"/>
          </p:cNvPicPr>
          <p:nvPr/>
        </p:nvPicPr>
        <p:blipFill>
          <a:blip r:embed="rId3"/>
          <a:srcRect l="0" t="0" r="0" b="0"/>
          <a:stretch>
            <a:fillRect/>
          </a:stretch>
        </p:blipFill>
        <p:spPr>
          <a:xfrm flipH="false" flipV="false" rot="0">
            <a:off x="9635432" y="4004046"/>
            <a:ext cx="7556634" cy="4247520"/>
          </a:xfrm>
          <a:prstGeom prst="rect">
            <a:avLst/>
          </a:prstGeom>
        </p:spPr>
      </p:pic>
      <p:sp>
        <p:nvSpPr>
          <p:cNvPr name="TextBox 7" id="7"/>
          <p:cNvSpPr txBox="true"/>
          <p:nvPr/>
        </p:nvSpPr>
        <p:spPr>
          <a:xfrm rot="0">
            <a:off x="1028700" y="1446934"/>
            <a:ext cx="8828384" cy="1127760"/>
          </a:xfrm>
          <a:prstGeom prst="rect">
            <a:avLst/>
          </a:prstGeom>
        </p:spPr>
        <p:txBody>
          <a:bodyPr anchor="t" rtlCol="false" tIns="0" lIns="0" bIns="0" rIns="0">
            <a:spAutoFit/>
          </a:bodyPr>
          <a:lstStyle/>
          <a:p>
            <a:pPr>
              <a:lnSpc>
                <a:spcPts val="9240"/>
              </a:lnSpc>
            </a:pPr>
            <a:r>
              <a:rPr lang="en-US" sz="6600">
                <a:solidFill>
                  <a:srgbClr val="11324D"/>
                </a:solidFill>
                <a:latin typeface="Lato Bold"/>
              </a:rPr>
              <a:t>Function</a:t>
            </a:r>
          </a:p>
        </p:txBody>
      </p:sp>
      <p:sp>
        <p:nvSpPr>
          <p:cNvPr name="TextBox 8" id="8"/>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sp>
        <p:nvSpPr>
          <p:cNvPr name="TextBox 9" id="9"/>
          <p:cNvSpPr txBox="true"/>
          <p:nvPr/>
        </p:nvSpPr>
        <p:spPr>
          <a:xfrm rot="0">
            <a:off x="3276401" y="3031894"/>
            <a:ext cx="2166491" cy="580390"/>
          </a:xfrm>
          <a:prstGeom prst="rect">
            <a:avLst/>
          </a:prstGeom>
        </p:spPr>
        <p:txBody>
          <a:bodyPr anchor="t" rtlCol="false" tIns="0" lIns="0" bIns="0" rIns="0">
            <a:spAutoFit/>
          </a:bodyPr>
          <a:lstStyle/>
          <a:p>
            <a:pPr algn="ctr">
              <a:lnSpc>
                <a:spcPts val="4759"/>
              </a:lnSpc>
            </a:pPr>
            <a:r>
              <a:rPr lang="en-US" sz="3399">
                <a:solidFill>
                  <a:srgbClr val="11324D"/>
                </a:solidFill>
                <a:latin typeface="Canva Sans"/>
              </a:rPr>
              <a:t>Add Room</a:t>
            </a:r>
          </a:p>
        </p:txBody>
      </p:sp>
      <p:sp>
        <p:nvSpPr>
          <p:cNvPr name="TextBox 10" id="10"/>
          <p:cNvSpPr txBox="true"/>
          <p:nvPr/>
        </p:nvSpPr>
        <p:spPr>
          <a:xfrm rot="0">
            <a:off x="11783869" y="3031894"/>
            <a:ext cx="3926607" cy="580390"/>
          </a:xfrm>
          <a:prstGeom prst="rect">
            <a:avLst/>
          </a:prstGeom>
        </p:spPr>
        <p:txBody>
          <a:bodyPr anchor="t" rtlCol="false" tIns="0" lIns="0" bIns="0" rIns="0">
            <a:spAutoFit/>
          </a:bodyPr>
          <a:lstStyle/>
          <a:p>
            <a:pPr algn="ctr">
              <a:lnSpc>
                <a:spcPts val="4759"/>
              </a:lnSpc>
            </a:pPr>
            <a:r>
              <a:rPr lang="en-US" sz="3399">
                <a:solidFill>
                  <a:srgbClr val="11324D"/>
                </a:solidFill>
                <a:latin typeface="Canva Sans"/>
              </a:rPr>
              <a:t>Show List Of Room</a:t>
            </a:r>
          </a:p>
        </p:txBody>
      </p:sp>
      <p:sp>
        <p:nvSpPr>
          <p:cNvPr name="AutoShape 11" id="11"/>
          <p:cNvSpPr/>
          <p:nvPr/>
        </p:nvSpPr>
        <p:spPr>
          <a:xfrm rot="-5400000">
            <a:off x="6053556" y="5633888"/>
            <a:ext cx="6127913" cy="0"/>
          </a:xfrm>
          <a:prstGeom prst="line">
            <a:avLst/>
          </a:prstGeom>
          <a:ln cap="flat" w="9525">
            <a:solidFill>
              <a:srgbClr val="11324D"/>
            </a:solidFill>
            <a:prstDash val="solid"/>
            <a:headEnd type="none" len="sm" w="sm"/>
            <a:tailEnd type="none" len="sm" w="sm"/>
          </a:ln>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BF7F0"/>
        </a:solidFill>
      </p:bgPr>
    </p:bg>
    <p:spTree>
      <p:nvGrpSpPr>
        <p:cNvPr id="1" name=""/>
        <p:cNvGrpSpPr/>
        <p:nvPr/>
      </p:nvGrpSpPr>
      <p:grpSpPr>
        <a:xfrm>
          <a:off x="0" y="0"/>
          <a:ext cx="0" cy="0"/>
          <a:chOff x="0" y="0"/>
          <a:chExt cx="0" cy="0"/>
        </a:xfrm>
      </p:grpSpPr>
      <p:sp>
        <p:nvSpPr>
          <p:cNvPr name="AutoShape 2" id="2"/>
          <p:cNvSpPr/>
          <p:nvPr/>
        </p:nvSpPr>
        <p:spPr>
          <a:xfrm rot="0">
            <a:off x="1028700" y="9248775"/>
            <a:ext cx="15941714" cy="0"/>
          </a:xfrm>
          <a:prstGeom prst="line">
            <a:avLst/>
          </a:prstGeom>
          <a:ln cap="flat" w="9525">
            <a:solidFill>
              <a:srgbClr val="11324D"/>
            </a:solidFill>
            <a:prstDash val="solid"/>
            <a:headEnd type="none" len="sm" w="sm"/>
            <a:tailEnd type="none" len="sm" w="sm"/>
          </a:ln>
        </p:spPr>
      </p:sp>
      <p:sp>
        <p:nvSpPr>
          <p:cNvPr name="AutoShape 3" id="3"/>
          <p:cNvSpPr/>
          <p:nvPr/>
        </p:nvSpPr>
        <p:spPr>
          <a:xfrm rot="53385">
            <a:off x="13026041" y="9246394"/>
            <a:ext cx="920083" cy="0"/>
          </a:xfrm>
          <a:prstGeom prst="line">
            <a:avLst/>
          </a:prstGeom>
          <a:ln cap="flat" w="9525">
            <a:solidFill>
              <a:srgbClr val="FFFFFF"/>
            </a:solidFill>
            <a:prstDash val="solid"/>
            <a:headEnd type="none" len="sm" w="sm"/>
            <a:tailEnd type="none" len="sm" w="sm"/>
          </a:ln>
        </p:spPr>
      </p:sp>
      <p:sp>
        <p:nvSpPr>
          <p:cNvPr name="AutoShape 4" id="4"/>
          <p:cNvSpPr/>
          <p:nvPr/>
        </p:nvSpPr>
        <p:spPr>
          <a:xfrm rot="0">
            <a:off x="1028700" y="1038225"/>
            <a:ext cx="15941714" cy="0"/>
          </a:xfrm>
          <a:prstGeom prst="line">
            <a:avLst/>
          </a:prstGeom>
          <a:ln cap="flat" w="9525">
            <a:solidFill>
              <a:srgbClr val="11324D"/>
            </a:solidFill>
            <a:prstDash val="solid"/>
            <a:headEnd type="none" len="sm" w="sm"/>
            <a:tailEnd type="none" len="sm" w="sm"/>
          </a:ln>
        </p:spPr>
      </p:sp>
      <p:sp>
        <p:nvSpPr>
          <p:cNvPr name="TextBox 5" id="5"/>
          <p:cNvSpPr txBox="true"/>
          <p:nvPr/>
        </p:nvSpPr>
        <p:spPr>
          <a:xfrm rot="0">
            <a:off x="1028700" y="1446934"/>
            <a:ext cx="8828384" cy="1127760"/>
          </a:xfrm>
          <a:prstGeom prst="rect">
            <a:avLst/>
          </a:prstGeom>
        </p:spPr>
        <p:txBody>
          <a:bodyPr anchor="t" rtlCol="false" tIns="0" lIns="0" bIns="0" rIns="0">
            <a:spAutoFit/>
          </a:bodyPr>
          <a:lstStyle/>
          <a:p>
            <a:pPr>
              <a:lnSpc>
                <a:spcPts val="9240"/>
              </a:lnSpc>
            </a:pPr>
            <a:r>
              <a:rPr lang="en-US" sz="6600">
                <a:solidFill>
                  <a:srgbClr val="11324D"/>
                </a:solidFill>
                <a:latin typeface="Lato Bold"/>
              </a:rPr>
              <a:t>Function</a:t>
            </a:r>
          </a:p>
        </p:txBody>
      </p:sp>
      <p:sp>
        <p:nvSpPr>
          <p:cNvPr name="AutoShape 6" id="6"/>
          <p:cNvSpPr/>
          <p:nvPr/>
        </p:nvSpPr>
        <p:spPr>
          <a:xfrm rot="-5400000">
            <a:off x="6053556" y="5633888"/>
            <a:ext cx="6127913" cy="0"/>
          </a:xfrm>
          <a:prstGeom prst="line">
            <a:avLst/>
          </a:prstGeom>
          <a:ln cap="flat" w="9525">
            <a:solidFill>
              <a:srgbClr val="11324D"/>
            </a:solidFill>
            <a:prstDash val="solid"/>
            <a:headEnd type="none" len="sm" w="sm"/>
            <a:tailEnd type="none" len="sm" w="sm"/>
          </a:ln>
        </p:spPr>
      </p:sp>
      <p:pic>
        <p:nvPicPr>
          <p:cNvPr name="Picture 7" id="7"/>
          <p:cNvPicPr>
            <a:picLocks noChangeAspect="true"/>
          </p:cNvPicPr>
          <p:nvPr/>
        </p:nvPicPr>
        <p:blipFill>
          <a:blip r:embed="rId2"/>
          <a:srcRect l="0" t="0" r="0" b="0"/>
          <a:stretch>
            <a:fillRect/>
          </a:stretch>
        </p:blipFill>
        <p:spPr>
          <a:xfrm flipH="false" flipV="false" rot="0">
            <a:off x="741653" y="4000348"/>
            <a:ext cx="7758905" cy="4301967"/>
          </a:xfrm>
          <a:prstGeom prst="rect">
            <a:avLst/>
          </a:prstGeom>
        </p:spPr>
      </p:pic>
      <p:pic>
        <p:nvPicPr>
          <p:cNvPr name="Picture 8" id="8"/>
          <p:cNvPicPr>
            <a:picLocks noChangeAspect="true"/>
          </p:cNvPicPr>
          <p:nvPr/>
        </p:nvPicPr>
        <p:blipFill>
          <a:blip r:embed="rId3"/>
          <a:srcRect l="0" t="0" r="0" b="0"/>
          <a:stretch>
            <a:fillRect/>
          </a:stretch>
        </p:blipFill>
        <p:spPr>
          <a:xfrm flipH="false" flipV="false" rot="0">
            <a:off x="9446635" y="2337803"/>
            <a:ext cx="6352990" cy="3572255"/>
          </a:xfrm>
          <a:prstGeom prst="rect">
            <a:avLst/>
          </a:prstGeom>
        </p:spPr>
      </p:pic>
      <p:pic>
        <p:nvPicPr>
          <p:cNvPr name="Picture 9" id="9"/>
          <p:cNvPicPr>
            <a:picLocks noChangeAspect="true"/>
          </p:cNvPicPr>
          <p:nvPr/>
        </p:nvPicPr>
        <p:blipFill>
          <a:blip r:embed="rId4"/>
          <a:srcRect l="0" t="0" r="0" b="0"/>
          <a:stretch>
            <a:fillRect/>
          </a:stretch>
        </p:blipFill>
        <p:spPr>
          <a:xfrm flipH="false" flipV="false" rot="0">
            <a:off x="11013995" y="5910058"/>
            <a:ext cx="5787852" cy="3240817"/>
          </a:xfrm>
          <a:prstGeom prst="rect">
            <a:avLst/>
          </a:prstGeom>
        </p:spPr>
      </p:pic>
      <p:sp>
        <p:nvSpPr>
          <p:cNvPr name="TextBox 10" id="10"/>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sp>
        <p:nvSpPr>
          <p:cNvPr name="TextBox 11" id="11"/>
          <p:cNvSpPr txBox="true"/>
          <p:nvPr/>
        </p:nvSpPr>
        <p:spPr>
          <a:xfrm rot="0">
            <a:off x="2929706" y="3031894"/>
            <a:ext cx="2859881" cy="580390"/>
          </a:xfrm>
          <a:prstGeom prst="rect">
            <a:avLst/>
          </a:prstGeom>
        </p:spPr>
        <p:txBody>
          <a:bodyPr anchor="t" rtlCol="false" tIns="0" lIns="0" bIns="0" rIns="0">
            <a:spAutoFit/>
          </a:bodyPr>
          <a:lstStyle/>
          <a:p>
            <a:pPr algn="ctr">
              <a:lnSpc>
                <a:spcPts val="4759"/>
              </a:lnSpc>
            </a:pPr>
            <a:r>
              <a:rPr lang="en-US" sz="3399">
                <a:solidFill>
                  <a:srgbClr val="11324D"/>
                </a:solidFill>
                <a:latin typeface="Canva Sans"/>
              </a:rPr>
              <a:t>Update Room</a:t>
            </a:r>
          </a:p>
        </p:txBody>
      </p:sp>
      <p:sp>
        <p:nvSpPr>
          <p:cNvPr name="TextBox 12" id="12"/>
          <p:cNvSpPr txBox="true"/>
          <p:nvPr/>
        </p:nvSpPr>
        <p:spPr>
          <a:xfrm rot="0">
            <a:off x="9023263" y="6575076"/>
            <a:ext cx="1990732" cy="1180465"/>
          </a:xfrm>
          <a:prstGeom prst="rect">
            <a:avLst/>
          </a:prstGeom>
        </p:spPr>
        <p:txBody>
          <a:bodyPr anchor="t" rtlCol="false" tIns="0" lIns="0" bIns="0" rIns="0">
            <a:spAutoFit/>
          </a:bodyPr>
          <a:lstStyle/>
          <a:p>
            <a:pPr algn="ctr">
              <a:lnSpc>
                <a:spcPts val="4759"/>
              </a:lnSpc>
            </a:pPr>
            <a:r>
              <a:rPr lang="en-US" sz="3399">
                <a:solidFill>
                  <a:srgbClr val="11324D"/>
                </a:solidFill>
                <a:latin typeface="Canva Sans"/>
              </a:rPr>
              <a:t>Remove Room</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BF7F0"/>
        </a:solidFill>
      </p:bgPr>
    </p:bg>
    <p:spTree>
      <p:nvGrpSpPr>
        <p:cNvPr id="1" name=""/>
        <p:cNvGrpSpPr/>
        <p:nvPr/>
      </p:nvGrpSpPr>
      <p:grpSpPr>
        <a:xfrm>
          <a:off x="0" y="0"/>
          <a:ext cx="0" cy="0"/>
          <a:chOff x="0" y="0"/>
          <a:chExt cx="0" cy="0"/>
        </a:xfrm>
      </p:grpSpPr>
      <p:sp>
        <p:nvSpPr>
          <p:cNvPr name="AutoShape 2" id="2"/>
          <p:cNvSpPr/>
          <p:nvPr/>
        </p:nvSpPr>
        <p:spPr>
          <a:xfrm rot="0">
            <a:off x="1028700" y="9248775"/>
            <a:ext cx="15941714" cy="0"/>
          </a:xfrm>
          <a:prstGeom prst="line">
            <a:avLst/>
          </a:prstGeom>
          <a:ln cap="flat" w="9525">
            <a:solidFill>
              <a:srgbClr val="11324D"/>
            </a:solidFill>
            <a:prstDash val="solid"/>
            <a:headEnd type="none" len="sm" w="sm"/>
            <a:tailEnd type="none" len="sm" w="sm"/>
          </a:ln>
        </p:spPr>
      </p:sp>
      <p:sp>
        <p:nvSpPr>
          <p:cNvPr name="AutoShape 3" id="3"/>
          <p:cNvSpPr/>
          <p:nvPr/>
        </p:nvSpPr>
        <p:spPr>
          <a:xfrm rot="53385">
            <a:off x="13026041" y="9246394"/>
            <a:ext cx="920083" cy="0"/>
          </a:xfrm>
          <a:prstGeom prst="line">
            <a:avLst/>
          </a:prstGeom>
          <a:ln cap="flat" w="9525">
            <a:solidFill>
              <a:srgbClr val="FFFFFF"/>
            </a:solidFill>
            <a:prstDash val="solid"/>
            <a:headEnd type="none" len="sm" w="sm"/>
            <a:tailEnd type="none" len="sm" w="sm"/>
          </a:ln>
        </p:spPr>
      </p:sp>
      <p:sp>
        <p:nvSpPr>
          <p:cNvPr name="AutoShape 4" id="4"/>
          <p:cNvSpPr/>
          <p:nvPr/>
        </p:nvSpPr>
        <p:spPr>
          <a:xfrm rot="0">
            <a:off x="1028700" y="1038225"/>
            <a:ext cx="15941714" cy="0"/>
          </a:xfrm>
          <a:prstGeom prst="line">
            <a:avLst/>
          </a:prstGeom>
          <a:ln cap="flat" w="9525">
            <a:solidFill>
              <a:srgbClr val="11324D"/>
            </a:solidFill>
            <a:prstDash val="solid"/>
            <a:headEnd type="none" len="sm" w="sm"/>
            <a:tailEnd type="none" len="sm" w="sm"/>
          </a:ln>
        </p:spPr>
      </p:sp>
      <p:sp>
        <p:nvSpPr>
          <p:cNvPr name="TextBox 5" id="5"/>
          <p:cNvSpPr txBox="true"/>
          <p:nvPr/>
        </p:nvSpPr>
        <p:spPr>
          <a:xfrm rot="0">
            <a:off x="1028700" y="1446934"/>
            <a:ext cx="8828384" cy="1127760"/>
          </a:xfrm>
          <a:prstGeom prst="rect">
            <a:avLst/>
          </a:prstGeom>
        </p:spPr>
        <p:txBody>
          <a:bodyPr anchor="t" rtlCol="false" tIns="0" lIns="0" bIns="0" rIns="0">
            <a:spAutoFit/>
          </a:bodyPr>
          <a:lstStyle/>
          <a:p>
            <a:pPr>
              <a:lnSpc>
                <a:spcPts val="9240"/>
              </a:lnSpc>
            </a:pPr>
            <a:r>
              <a:rPr lang="en-US" sz="6600">
                <a:solidFill>
                  <a:srgbClr val="11324D"/>
                </a:solidFill>
                <a:latin typeface="Lato Bold"/>
              </a:rPr>
              <a:t>Function</a:t>
            </a:r>
          </a:p>
        </p:txBody>
      </p:sp>
      <p:sp>
        <p:nvSpPr>
          <p:cNvPr name="AutoShape 6" id="6"/>
          <p:cNvSpPr/>
          <p:nvPr/>
        </p:nvSpPr>
        <p:spPr>
          <a:xfrm rot="-5400000">
            <a:off x="6053556" y="5633888"/>
            <a:ext cx="6127913" cy="0"/>
          </a:xfrm>
          <a:prstGeom prst="line">
            <a:avLst/>
          </a:prstGeom>
          <a:ln cap="flat" w="9525">
            <a:solidFill>
              <a:srgbClr val="11324D"/>
            </a:solidFill>
            <a:prstDash val="solid"/>
            <a:headEnd type="none" len="sm" w="sm"/>
            <a:tailEnd type="none" len="sm" w="sm"/>
          </a:ln>
        </p:spPr>
      </p:sp>
      <p:pic>
        <p:nvPicPr>
          <p:cNvPr name="Picture 7" id="7"/>
          <p:cNvPicPr>
            <a:picLocks noChangeAspect="true"/>
          </p:cNvPicPr>
          <p:nvPr/>
        </p:nvPicPr>
        <p:blipFill>
          <a:blip r:embed="rId2"/>
          <a:srcRect l="0" t="0" r="0" b="0"/>
          <a:stretch>
            <a:fillRect/>
          </a:stretch>
        </p:blipFill>
        <p:spPr>
          <a:xfrm flipH="false" flipV="false" rot="0">
            <a:off x="1028700" y="3862168"/>
            <a:ext cx="7785364" cy="4390435"/>
          </a:xfrm>
          <a:prstGeom prst="rect">
            <a:avLst/>
          </a:prstGeom>
        </p:spPr>
      </p:pic>
      <p:pic>
        <p:nvPicPr>
          <p:cNvPr name="Picture 8" id="8"/>
          <p:cNvPicPr>
            <a:picLocks noChangeAspect="true"/>
          </p:cNvPicPr>
          <p:nvPr/>
        </p:nvPicPr>
        <p:blipFill>
          <a:blip r:embed="rId3"/>
          <a:srcRect l="0" t="0" r="0" b="0"/>
          <a:stretch>
            <a:fillRect/>
          </a:stretch>
        </p:blipFill>
        <p:spPr>
          <a:xfrm flipH="false" flipV="false" rot="0">
            <a:off x="9995439" y="3862168"/>
            <a:ext cx="7726401" cy="4346100"/>
          </a:xfrm>
          <a:prstGeom prst="rect">
            <a:avLst/>
          </a:prstGeom>
        </p:spPr>
      </p:pic>
      <p:sp>
        <p:nvSpPr>
          <p:cNvPr name="TextBox 9" id="9"/>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sp>
        <p:nvSpPr>
          <p:cNvPr name="TextBox 10" id="10"/>
          <p:cNvSpPr txBox="true"/>
          <p:nvPr/>
        </p:nvSpPr>
        <p:spPr>
          <a:xfrm rot="0">
            <a:off x="1856506" y="3031894"/>
            <a:ext cx="5006280" cy="580390"/>
          </a:xfrm>
          <a:prstGeom prst="rect">
            <a:avLst/>
          </a:prstGeom>
        </p:spPr>
        <p:txBody>
          <a:bodyPr anchor="t" rtlCol="false" tIns="0" lIns="0" bIns="0" rIns="0">
            <a:spAutoFit/>
          </a:bodyPr>
          <a:lstStyle/>
          <a:p>
            <a:pPr algn="ctr">
              <a:lnSpc>
                <a:spcPts val="4759"/>
              </a:lnSpc>
            </a:pPr>
            <a:r>
              <a:rPr lang="en-US" sz="3399">
                <a:solidFill>
                  <a:srgbClr val="11324D"/>
                </a:solidFill>
                <a:latin typeface="Canva Sans"/>
              </a:rPr>
              <a:t>Booking Available Room</a:t>
            </a:r>
          </a:p>
        </p:txBody>
      </p:sp>
      <p:sp>
        <p:nvSpPr>
          <p:cNvPr name="TextBox 11" id="11"/>
          <p:cNvSpPr txBox="true"/>
          <p:nvPr/>
        </p:nvSpPr>
        <p:spPr>
          <a:xfrm rot="0">
            <a:off x="9995439" y="3031894"/>
            <a:ext cx="7503468" cy="580390"/>
          </a:xfrm>
          <a:prstGeom prst="rect">
            <a:avLst/>
          </a:prstGeom>
        </p:spPr>
        <p:txBody>
          <a:bodyPr anchor="t" rtlCol="false" tIns="0" lIns="0" bIns="0" rIns="0">
            <a:spAutoFit/>
          </a:bodyPr>
          <a:lstStyle/>
          <a:p>
            <a:pPr algn="ctr">
              <a:lnSpc>
                <a:spcPts val="4759"/>
              </a:lnSpc>
            </a:pPr>
            <a:r>
              <a:rPr lang="en-US" sz="3399">
                <a:solidFill>
                  <a:srgbClr val="11324D"/>
                </a:solidFill>
                <a:latin typeface="Canva Sans"/>
              </a:rPr>
              <a:t>Show List Booking With Total To Pay</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BF7F0"/>
        </a:solidFill>
      </p:bgPr>
    </p:bg>
    <p:spTree>
      <p:nvGrpSpPr>
        <p:cNvPr id="1" name=""/>
        <p:cNvGrpSpPr/>
        <p:nvPr/>
      </p:nvGrpSpPr>
      <p:grpSpPr>
        <a:xfrm>
          <a:off x="0" y="0"/>
          <a:ext cx="0" cy="0"/>
          <a:chOff x="0" y="0"/>
          <a:chExt cx="0" cy="0"/>
        </a:xfrm>
      </p:grpSpPr>
      <p:sp>
        <p:nvSpPr>
          <p:cNvPr name="AutoShape 2" id="2"/>
          <p:cNvSpPr/>
          <p:nvPr/>
        </p:nvSpPr>
        <p:spPr>
          <a:xfrm rot="0">
            <a:off x="1028700" y="9248775"/>
            <a:ext cx="15941714" cy="0"/>
          </a:xfrm>
          <a:prstGeom prst="line">
            <a:avLst/>
          </a:prstGeom>
          <a:ln cap="flat" w="9525">
            <a:solidFill>
              <a:srgbClr val="11324D"/>
            </a:solidFill>
            <a:prstDash val="solid"/>
            <a:headEnd type="none" len="sm" w="sm"/>
            <a:tailEnd type="none" len="sm" w="sm"/>
          </a:ln>
        </p:spPr>
      </p:sp>
      <p:sp>
        <p:nvSpPr>
          <p:cNvPr name="AutoShape 3" id="3"/>
          <p:cNvSpPr/>
          <p:nvPr/>
        </p:nvSpPr>
        <p:spPr>
          <a:xfrm rot="53385">
            <a:off x="13026041" y="9246394"/>
            <a:ext cx="920083" cy="0"/>
          </a:xfrm>
          <a:prstGeom prst="line">
            <a:avLst/>
          </a:prstGeom>
          <a:ln cap="flat" w="9525">
            <a:solidFill>
              <a:srgbClr val="FFFFFF"/>
            </a:solidFill>
            <a:prstDash val="solid"/>
            <a:headEnd type="none" len="sm" w="sm"/>
            <a:tailEnd type="none" len="sm" w="sm"/>
          </a:ln>
        </p:spPr>
      </p:sp>
      <p:sp>
        <p:nvSpPr>
          <p:cNvPr name="AutoShape 4" id="4"/>
          <p:cNvSpPr/>
          <p:nvPr/>
        </p:nvSpPr>
        <p:spPr>
          <a:xfrm rot="0">
            <a:off x="1028700" y="1038225"/>
            <a:ext cx="15941714" cy="0"/>
          </a:xfrm>
          <a:prstGeom prst="line">
            <a:avLst/>
          </a:prstGeom>
          <a:ln cap="flat" w="9525">
            <a:solidFill>
              <a:srgbClr val="11324D"/>
            </a:solidFill>
            <a:prstDash val="solid"/>
            <a:headEnd type="none" len="sm" w="sm"/>
            <a:tailEnd type="none" len="sm" w="sm"/>
          </a:ln>
        </p:spPr>
      </p:sp>
      <p:pic>
        <p:nvPicPr>
          <p:cNvPr name="Picture 5" id="5"/>
          <p:cNvPicPr>
            <a:picLocks noChangeAspect="true"/>
          </p:cNvPicPr>
          <p:nvPr/>
        </p:nvPicPr>
        <p:blipFill>
          <a:blip r:embed="rId2"/>
          <a:srcRect l="0" t="0" r="0" b="0"/>
          <a:stretch>
            <a:fillRect/>
          </a:stretch>
        </p:blipFill>
        <p:spPr>
          <a:xfrm flipH="false" flipV="false" rot="0">
            <a:off x="1328599" y="2831552"/>
            <a:ext cx="8017879" cy="4493680"/>
          </a:xfrm>
          <a:prstGeom prst="rect">
            <a:avLst/>
          </a:prstGeom>
        </p:spPr>
      </p:pic>
      <p:pic>
        <p:nvPicPr>
          <p:cNvPr name="Picture 6" id="6"/>
          <p:cNvPicPr>
            <a:picLocks noChangeAspect="true"/>
          </p:cNvPicPr>
          <p:nvPr/>
        </p:nvPicPr>
        <p:blipFill>
          <a:blip r:embed="rId3"/>
          <a:srcRect l="0" t="0" r="0" b="0"/>
          <a:stretch>
            <a:fillRect/>
          </a:stretch>
        </p:blipFill>
        <p:spPr>
          <a:xfrm flipH="false" flipV="false" rot="0">
            <a:off x="9346478" y="4777709"/>
            <a:ext cx="7623937" cy="4290796"/>
          </a:xfrm>
          <a:prstGeom prst="rect">
            <a:avLst/>
          </a:prstGeom>
        </p:spPr>
      </p:pic>
      <p:sp>
        <p:nvSpPr>
          <p:cNvPr name="TextBox 7" id="7"/>
          <p:cNvSpPr txBox="true"/>
          <p:nvPr/>
        </p:nvSpPr>
        <p:spPr>
          <a:xfrm rot="0">
            <a:off x="1028700" y="1446934"/>
            <a:ext cx="8828384" cy="1127760"/>
          </a:xfrm>
          <a:prstGeom prst="rect">
            <a:avLst/>
          </a:prstGeom>
        </p:spPr>
        <p:txBody>
          <a:bodyPr anchor="t" rtlCol="false" tIns="0" lIns="0" bIns="0" rIns="0">
            <a:spAutoFit/>
          </a:bodyPr>
          <a:lstStyle/>
          <a:p>
            <a:pPr>
              <a:lnSpc>
                <a:spcPts val="9240"/>
              </a:lnSpc>
            </a:pPr>
            <a:r>
              <a:rPr lang="en-US" sz="6600">
                <a:solidFill>
                  <a:srgbClr val="11324D"/>
                </a:solidFill>
                <a:latin typeface="Lato Bold"/>
              </a:rPr>
              <a:t>Function</a:t>
            </a:r>
          </a:p>
        </p:txBody>
      </p:sp>
      <p:sp>
        <p:nvSpPr>
          <p:cNvPr name="TextBox 8" id="8"/>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sp>
        <p:nvSpPr>
          <p:cNvPr name="TextBox 9" id="9"/>
          <p:cNvSpPr txBox="true"/>
          <p:nvPr/>
        </p:nvSpPr>
        <p:spPr>
          <a:xfrm rot="0">
            <a:off x="12230503" y="3287337"/>
            <a:ext cx="1855887" cy="580390"/>
          </a:xfrm>
          <a:prstGeom prst="rect">
            <a:avLst/>
          </a:prstGeom>
        </p:spPr>
        <p:txBody>
          <a:bodyPr anchor="t" rtlCol="false" tIns="0" lIns="0" bIns="0" rIns="0">
            <a:spAutoFit/>
          </a:bodyPr>
          <a:lstStyle/>
          <a:p>
            <a:pPr algn="ctr">
              <a:lnSpc>
                <a:spcPts val="4759"/>
              </a:lnSpc>
            </a:pPr>
            <a:r>
              <a:rPr lang="en-US" sz="3399">
                <a:solidFill>
                  <a:srgbClr val="11324D"/>
                </a:solidFill>
                <a:latin typeface="Canva Sans"/>
              </a:rPr>
              <a:t>Payment</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BF7F0"/>
        </a:solidFill>
      </p:bgPr>
    </p:bg>
    <p:spTree>
      <p:nvGrpSpPr>
        <p:cNvPr id="1" name=""/>
        <p:cNvGrpSpPr/>
        <p:nvPr/>
      </p:nvGrpSpPr>
      <p:grpSpPr>
        <a:xfrm>
          <a:off x="0" y="0"/>
          <a:ext cx="0" cy="0"/>
          <a:chOff x="0" y="0"/>
          <a:chExt cx="0" cy="0"/>
        </a:xfrm>
      </p:grpSpPr>
      <p:sp>
        <p:nvSpPr>
          <p:cNvPr name="AutoShape 2" id="2"/>
          <p:cNvSpPr/>
          <p:nvPr/>
        </p:nvSpPr>
        <p:spPr>
          <a:xfrm rot="0">
            <a:off x="1028700" y="9248775"/>
            <a:ext cx="13409708" cy="0"/>
          </a:xfrm>
          <a:prstGeom prst="line">
            <a:avLst/>
          </a:prstGeom>
          <a:ln cap="flat" w="9525">
            <a:solidFill>
              <a:srgbClr val="11324D"/>
            </a:solidFill>
            <a:prstDash val="solid"/>
            <a:headEnd type="none" len="sm" w="sm"/>
            <a:tailEnd type="none" len="sm" w="sm"/>
          </a:ln>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37421" y="2151152"/>
            <a:ext cx="561759" cy="488956"/>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7926476" y="1235457"/>
            <a:ext cx="7999072" cy="7816087"/>
          </a:xfrm>
          <a:prstGeom prst="rect">
            <a:avLst/>
          </a:prstGeom>
        </p:spPr>
      </p:pic>
      <p:sp>
        <p:nvSpPr>
          <p:cNvPr name="TextBox 5" id="5"/>
          <p:cNvSpPr txBox="true"/>
          <p:nvPr/>
        </p:nvSpPr>
        <p:spPr>
          <a:xfrm rot="0">
            <a:off x="1028700" y="904875"/>
            <a:ext cx="8689587" cy="1127756"/>
          </a:xfrm>
          <a:prstGeom prst="rect">
            <a:avLst/>
          </a:prstGeom>
        </p:spPr>
        <p:txBody>
          <a:bodyPr anchor="t" rtlCol="false" tIns="0" lIns="0" bIns="0" rIns="0">
            <a:spAutoFit/>
          </a:bodyPr>
          <a:lstStyle/>
          <a:p>
            <a:pPr>
              <a:lnSpc>
                <a:spcPts val="9240"/>
              </a:lnSpc>
            </a:pPr>
            <a:r>
              <a:rPr lang="en-US" sz="6600">
                <a:solidFill>
                  <a:srgbClr val="11324D"/>
                </a:solidFill>
                <a:latin typeface="Lato Bold"/>
              </a:rPr>
              <a:t>Testing</a:t>
            </a:r>
          </a:p>
        </p:txBody>
      </p:sp>
      <p:sp>
        <p:nvSpPr>
          <p:cNvPr name="TextBox 6" id="6"/>
          <p:cNvSpPr txBox="true"/>
          <p:nvPr/>
        </p:nvSpPr>
        <p:spPr>
          <a:xfrm rot="0">
            <a:off x="2099179" y="2357530"/>
            <a:ext cx="4864049" cy="3456999"/>
          </a:xfrm>
          <a:prstGeom prst="rect">
            <a:avLst/>
          </a:prstGeom>
        </p:spPr>
        <p:txBody>
          <a:bodyPr anchor="t" rtlCol="false" tIns="0" lIns="0" bIns="0" rIns="0">
            <a:spAutoFit/>
          </a:bodyPr>
          <a:lstStyle/>
          <a:p>
            <a:pPr>
              <a:lnSpc>
                <a:spcPts val="3489"/>
              </a:lnSpc>
            </a:pPr>
            <a:r>
              <a:rPr lang="en-US" sz="2492">
                <a:solidFill>
                  <a:srgbClr val="11324D"/>
                </a:solidFill>
                <a:latin typeface="Poppins Light"/>
              </a:rPr>
              <a:t>Test case for AddRoom().</a:t>
            </a:r>
          </a:p>
          <a:p>
            <a:pPr>
              <a:lnSpc>
                <a:spcPts val="3489"/>
              </a:lnSpc>
            </a:pPr>
            <a:r>
              <a:rPr lang="en-US" sz="2492">
                <a:solidFill>
                  <a:srgbClr val="11324D"/>
                </a:solidFill>
                <a:latin typeface="Poppins Light"/>
              </a:rPr>
              <a:t>All fields must not be null.</a:t>
            </a:r>
          </a:p>
          <a:p>
            <a:pPr>
              <a:lnSpc>
                <a:spcPts val="3489"/>
              </a:lnSpc>
            </a:pPr>
            <a:r>
              <a:rPr lang="en-US" sz="2492">
                <a:solidFill>
                  <a:srgbClr val="11324D"/>
                </a:solidFill>
                <a:latin typeface="Poppins Light"/>
              </a:rPr>
              <a:t>Room’s Capacity must be greater than 1 less than 10 person.</a:t>
            </a:r>
          </a:p>
          <a:p>
            <a:pPr>
              <a:lnSpc>
                <a:spcPts val="3489"/>
              </a:lnSpc>
            </a:pPr>
            <a:r>
              <a:rPr lang="en-US" sz="2492">
                <a:solidFill>
                  <a:srgbClr val="11324D"/>
                </a:solidFill>
                <a:latin typeface="Poppins Light"/>
              </a:rPr>
              <a:t>Room’s Price must be equal or greater than 500$</a:t>
            </a:r>
          </a:p>
          <a:p>
            <a:pPr>
              <a:lnSpc>
                <a:spcPts val="3489"/>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BF7F0"/>
        </a:solidFill>
      </p:bgPr>
    </p:bg>
    <p:spTree>
      <p:nvGrpSpPr>
        <p:cNvPr id="1" name=""/>
        <p:cNvGrpSpPr/>
        <p:nvPr/>
      </p:nvGrpSpPr>
      <p:grpSpPr>
        <a:xfrm>
          <a:off x="0" y="0"/>
          <a:ext cx="0" cy="0"/>
          <a:chOff x="0" y="0"/>
          <a:chExt cx="0" cy="0"/>
        </a:xfrm>
      </p:grpSpPr>
      <p:grpSp>
        <p:nvGrpSpPr>
          <p:cNvPr name="Group 2" id="2"/>
          <p:cNvGrpSpPr/>
          <p:nvPr/>
        </p:nvGrpSpPr>
        <p:grpSpPr>
          <a:xfrm rot="0">
            <a:off x="13026097" y="-143874"/>
            <a:ext cx="5506489" cy="10574748"/>
            <a:chOff x="0" y="0"/>
            <a:chExt cx="1450269" cy="2785119"/>
          </a:xfrm>
        </p:grpSpPr>
        <p:sp>
          <p:nvSpPr>
            <p:cNvPr name="Freeform 3" id="3"/>
            <p:cNvSpPr/>
            <p:nvPr/>
          </p:nvSpPr>
          <p:spPr>
            <a:xfrm>
              <a:off x="0" y="0"/>
              <a:ext cx="1450269" cy="2785119"/>
            </a:xfrm>
            <a:custGeom>
              <a:avLst/>
              <a:gdLst/>
              <a:ahLst/>
              <a:cxnLst/>
              <a:rect r="r" b="b" t="t" l="l"/>
              <a:pathLst>
                <a:path h="2785119" w="1450269">
                  <a:moveTo>
                    <a:pt x="0" y="0"/>
                  </a:moveTo>
                  <a:lnTo>
                    <a:pt x="1450269" y="0"/>
                  </a:lnTo>
                  <a:lnTo>
                    <a:pt x="1450269" y="2785119"/>
                  </a:lnTo>
                  <a:lnTo>
                    <a:pt x="0" y="2785119"/>
                  </a:lnTo>
                  <a:close/>
                </a:path>
              </a:pathLst>
            </a:custGeom>
            <a:solidFill>
              <a:srgbClr val="11324D"/>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495113" y="1028700"/>
            <a:ext cx="4309030" cy="4309030"/>
          </a:xfrm>
          <a:prstGeom prst="rect">
            <a:avLst/>
          </a:prstGeom>
        </p:spPr>
      </p:pic>
      <p:sp>
        <p:nvSpPr>
          <p:cNvPr name="AutoShape 6" id="6"/>
          <p:cNvSpPr/>
          <p:nvPr/>
        </p:nvSpPr>
        <p:spPr>
          <a:xfrm rot="0">
            <a:off x="1028700" y="9248775"/>
            <a:ext cx="11997397" cy="0"/>
          </a:xfrm>
          <a:prstGeom prst="line">
            <a:avLst/>
          </a:prstGeom>
          <a:ln cap="flat" w="9525">
            <a:solidFill>
              <a:srgbClr val="11324D"/>
            </a:solidFill>
            <a:prstDash val="solid"/>
            <a:headEnd type="none" len="sm" w="sm"/>
            <a:tailEnd type="none" len="sm" w="sm"/>
          </a:ln>
        </p:spPr>
      </p:sp>
      <p:grpSp>
        <p:nvGrpSpPr>
          <p:cNvPr name="Group 7" id="7"/>
          <p:cNvGrpSpPr/>
          <p:nvPr/>
        </p:nvGrpSpPr>
        <p:grpSpPr>
          <a:xfrm rot="0">
            <a:off x="10024136" y="1570759"/>
            <a:ext cx="7235164" cy="7164932"/>
            <a:chOff x="0" y="0"/>
            <a:chExt cx="9646885" cy="9553242"/>
          </a:xfrm>
        </p:grpSpPr>
        <p:pic>
          <p:nvPicPr>
            <p:cNvPr name="Picture 8" id="8"/>
            <p:cNvPicPr>
              <a:picLocks noChangeAspect="true"/>
            </p:cNvPicPr>
            <p:nvPr/>
          </p:nvPicPr>
          <p:blipFill>
            <a:blip r:embed="rId4"/>
            <a:srcRect l="16192" t="0" r="16192" b="0"/>
            <a:stretch>
              <a:fillRect/>
            </a:stretch>
          </p:blipFill>
          <p:spPr>
            <a:xfrm>
              <a:off x="0" y="0"/>
              <a:ext cx="9646885" cy="9553242"/>
            </a:xfrm>
            <a:prstGeom prst="rect">
              <a:avLst/>
            </a:prstGeom>
          </p:spPr>
        </p:pic>
      </p:grpSp>
      <p:sp>
        <p:nvSpPr>
          <p:cNvPr name="AutoShape 9" id="9"/>
          <p:cNvSpPr/>
          <p:nvPr/>
        </p:nvSpPr>
        <p:spPr>
          <a:xfrm rot="53385">
            <a:off x="13026041" y="9246394"/>
            <a:ext cx="920083" cy="0"/>
          </a:xfrm>
          <a:prstGeom prst="line">
            <a:avLst/>
          </a:prstGeom>
          <a:ln cap="flat" w="9525">
            <a:solidFill>
              <a:srgbClr val="FFFFFF"/>
            </a:solidFill>
            <a:prstDash val="solid"/>
            <a:headEnd type="none" len="sm" w="sm"/>
            <a:tailEnd type="none" len="sm" w="sm"/>
          </a:ln>
        </p:spPr>
      </p:sp>
      <p:sp>
        <p:nvSpPr>
          <p:cNvPr name="AutoShape 10" id="10"/>
          <p:cNvSpPr/>
          <p:nvPr/>
        </p:nvSpPr>
        <p:spPr>
          <a:xfrm rot="0">
            <a:off x="1028700" y="1038225"/>
            <a:ext cx="11997397" cy="0"/>
          </a:xfrm>
          <a:prstGeom prst="line">
            <a:avLst/>
          </a:prstGeom>
          <a:ln cap="flat" w="9525">
            <a:solidFill>
              <a:srgbClr val="11324D"/>
            </a:solidFill>
            <a:prstDash val="solid"/>
            <a:headEnd type="none" len="sm" w="sm"/>
            <a:tailEnd type="none" len="sm" w="sm"/>
          </a:ln>
        </p:spPr>
      </p:sp>
      <p:sp>
        <p:nvSpPr>
          <p:cNvPr name="TextBox 11" id="11"/>
          <p:cNvSpPr txBox="true"/>
          <p:nvPr/>
        </p:nvSpPr>
        <p:spPr>
          <a:xfrm rot="0">
            <a:off x="1028700" y="3229783"/>
            <a:ext cx="7810684" cy="4697730"/>
          </a:xfrm>
          <a:prstGeom prst="rect">
            <a:avLst/>
          </a:prstGeom>
        </p:spPr>
        <p:txBody>
          <a:bodyPr anchor="t" rtlCol="false" tIns="0" lIns="0" bIns="0" rIns="0">
            <a:spAutoFit/>
          </a:bodyPr>
          <a:lstStyle/>
          <a:p>
            <a:pPr>
              <a:lnSpc>
                <a:spcPts val="2520"/>
              </a:lnSpc>
            </a:pPr>
            <a:r>
              <a:rPr lang="en-US" sz="1800">
                <a:solidFill>
                  <a:srgbClr val="11324D"/>
                </a:solidFill>
                <a:latin typeface="Poppins Light"/>
              </a:rPr>
              <a:t>The purpose of the hotel booking system is to automate the existing manual system by the help of computerized equipment and full fledged computer software, fulfilling their requirement, so that their valuable information can be stored for a longer period with easy accessing and manipulating of the same . The required software and hardware are easily available and easy to work with. This proposes that efficiency of hotel organizations could be improved by integrating service-oriented operations service-oriented operations with project management principles. Such integration would instill innovation, proactive attitudes and regulated risk-taking needed to pursue ongoing improvement and proactive response to change. By managing each change as a project, embedded in smoothly running operations, hotels would extend their life span by continuously reinventing themselves.</a:t>
            </a:r>
          </a:p>
          <a:p>
            <a:pPr>
              <a:lnSpc>
                <a:spcPts val="2520"/>
              </a:lnSpc>
            </a:pPr>
          </a:p>
        </p:txBody>
      </p:sp>
      <p:grpSp>
        <p:nvGrpSpPr>
          <p:cNvPr name="Group 12" id="12"/>
          <p:cNvGrpSpPr/>
          <p:nvPr/>
        </p:nvGrpSpPr>
        <p:grpSpPr>
          <a:xfrm rot="0">
            <a:off x="8321438" y="5592936"/>
            <a:ext cx="4086237" cy="4086237"/>
            <a:chOff x="0" y="0"/>
            <a:chExt cx="812800" cy="812800"/>
          </a:xfrm>
        </p:grpSpPr>
        <p:sp>
          <p:nvSpPr>
            <p:cNvPr name="Freeform 13" id="13"/>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BF7F0"/>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5" id="15"/>
          <p:cNvGrpSpPr>
            <a:grpSpLocks noChangeAspect="true"/>
          </p:cNvGrpSpPr>
          <p:nvPr/>
        </p:nvGrpSpPr>
        <p:grpSpPr>
          <a:xfrm rot="0">
            <a:off x="8531151" y="5802656"/>
            <a:ext cx="3666811" cy="3666796"/>
            <a:chOff x="0" y="0"/>
            <a:chExt cx="6350000" cy="6349975"/>
          </a:xfrm>
        </p:grpSpPr>
        <p:sp>
          <p:nvSpPr>
            <p:cNvPr name="Freeform 16" id="16"/>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25471" r="-25471" t="0" b="0"/>
              </a:stretch>
            </a:blipFill>
          </p:spPr>
        </p:sp>
      </p:grpSp>
      <p:sp>
        <p:nvSpPr>
          <p:cNvPr name="TextBox 17" id="17"/>
          <p:cNvSpPr txBox="true"/>
          <p:nvPr/>
        </p:nvSpPr>
        <p:spPr>
          <a:xfrm rot="0">
            <a:off x="1028700" y="1294402"/>
            <a:ext cx="8828384" cy="1127760"/>
          </a:xfrm>
          <a:prstGeom prst="rect">
            <a:avLst/>
          </a:prstGeom>
        </p:spPr>
        <p:txBody>
          <a:bodyPr anchor="t" rtlCol="false" tIns="0" lIns="0" bIns="0" rIns="0">
            <a:spAutoFit/>
          </a:bodyPr>
          <a:lstStyle/>
          <a:p>
            <a:pPr>
              <a:lnSpc>
                <a:spcPts val="9240"/>
              </a:lnSpc>
            </a:pPr>
            <a:r>
              <a:rPr lang="en-US" sz="6600">
                <a:solidFill>
                  <a:srgbClr val="11324D"/>
                </a:solidFill>
                <a:latin typeface="Lato Bold"/>
              </a:rPr>
              <a:t>Welcome Project</a:t>
            </a:r>
          </a:p>
        </p:txBody>
      </p:sp>
      <p:sp>
        <p:nvSpPr>
          <p:cNvPr name="TextBox 18" id="18"/>
          <p:cNvSpPr txBox="true"/>
          <p:nvPr/>
        </p:nvSpPr>
        <p:spPr>
          <a:xfrm rot="0">
            <a:off x="1028700" y="2507887"/>
            <a:ext cx="5082883" cy="523875"/>
          </a:xfrm>
          <a:prstGeom prst="rect">
            <a:avLst/>
          </a:prstGeom>
        </p:spPr>
        <p:txBody>
          <a:bodyPr anchor="t" rtlCol="false" tIns="0" lIns="0" bIns="0" rIns="0">
            <a:spAutoFit/>
          </a:bodyPr>
          <a:lstStyle/>
          <a:p>
            <a:pPr>
              <a:lnSpc>
                <a:spcPts val="4200"/>
              </a:lnSpc>
            </a:pPr>
            <a:r>
              <a:rPr lang="en-US" sz="3000">
                <a:solidFill>
                  <a:srgbClr val="11324D"/>
                </a:solidFill>
                <a:latin typeface="Lato Bold"/>
              </a:rPr>
              <a:t>Hotels Manager Hotel</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BF7F0"/>
        </a:solidFill>
      </p:bgPr>
    </p:bg>
    <p:spTree>
      <p:nvGrpSpPr>
        <p:cNvPr id="1" name=""/>
        <p:cNvGrpSpPr/>
        <p:nvPr/>
      </p:nvGrpSpPr>
      <p:grpSpPr>
        <a:xfrm>
          <a:off x="0" y="0"/>
          <a:ext cx="0" cy="0"/>
          <a:chOff x="0" y="0"/>
          <a:chExt cx="0" cy="0"/>
        </a:xfrm>
      </p:grpSpPr>
      <p:sp>
        <p:nvSpPr>
          <p:cNvPr name="AutoShape 2" id="2"/>
          <p:cNvSpPr/>
          <p:nvPr/>
        </p:nvSpPr>
        <p:spPr>
          <a:xfrm rot="0">
            <a:off x="1028700" y="9248775"/>
            <a:ext cx="13409708" cy="0"/>
          </a:xfrm>
          <a:prstGeom prst="line">
            <a:avLst/>
          </a:prstGeom>
          <a:ln cap="flat" w="9525">
            <a:solidFill>
              <a:srgbClr val="11324D"/>
            </a:solidFill>
            <a:prstDash val="solid"/>
            <a:headEnd type="none" len="sm" w="sm"/>
            <a:tailEnd type="none" len="sm" w="sm"/>
          </a:ln>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37421" y="2151152"/>
            <a:ext cx="561759" cy="488956"/>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8428689" y="1028700"/>
            <a:ext cx="8418949" cy="7877379"/>
          </a:xfrm>
          <a:prstGeom prst="rect">
            <a:avLst/>
          </a:prstGeom>
        </p:spPr>
      </p:pic>
      <p:sp>
        <p:nvSpPr>
          <p:cNvPr name="TextBox 5" id="5"/>
          <p:cNvSpPr txBox="true"/>
          <p:nvPr/>
        </p:nvSpPr>
        <p:spPr>
          <a:xfrm rot="0">
            <a:off x="1028700" y="904875"/>
            <a:ext cx="8689587" cy="1127756"/>
          </a:xfrm>
          <a:prstGeom prst="rect">
            <a:avLst/>
          </a:prstGeom>
        </p:spPr>
        <p:txBody>
          <a:bodyPr anchor="t" rtlCol="false" tIns="0" lIns="0" bIns="0" rIns="0">
            <a:spAutoFit/>
          </a:bodyPr>
          <a:lstStyle/>
          <a:p>
            <a:pPr>
              <a:lnSpc>
                <a:spcPts val="9240"/>
              </a:lnSpc>
            </a:pPr>
            <a:r>
              <a:rPr lang="en-US" sz="6600">
                <a:solidFill>
                  <a:srgbClr val="11324D"/>
                </a:solidFill>
                <a:latin typeface="Lato Bold"/>
              </a:rPr>
              <a:t>Testing</a:t>
            </a:r>
          </a:p>
        </p:txBody>
      </p:sp>
      <p:sp>
        <p:nvSpPr>
          <p:cNvPr name="TextBox 6" id="6"/>
          <p:cNvSpPr txBox="true"/>
          <p:nvPr/>
        </p:nvSpPr>
        <p:spPr>
          <a:xfrm rot="0">
            <a:off x="2099179" y="2357530"/>
            <a:ext cx="4864049" cy="1280616"/>
          </a:xfrm>
          <a:prstGeom prst="rect">
            <a:avLst/>
          </a:prstGeom>
        </p:spPr>
        <p:txBody>
          <a:bodyPr anchor="t" rtlCol="false" tIns="0" lIns="0" bIns="0" rIns="0">
            <a:spAutoFit/>
          </a:bodyPr>
          <a:lstStyle/>
          <a:p>
            <a:pPr>
              <a:lnSpc>
                <a:spcPts val="3489"/>
              </a:lnSpc>
            </a:pPr>
            <a:r>
              <a:rPr lang="en-US" sz="2492">
                <a:solidFill>
                  <a:srgbClr val="11324D"/>
                </a:solidFill>
                <a:latin typeface="Poppins Light"/>
              </a:rPr>
              <a:t>Test case for AddBooking().</a:t>
            </a:r>
          </a:p>
          <a:p>
            <a:pPr>
              <a:lnSpc>
                <a:spcPts val="3489"/>
              </a:lnSpc>
            </a:pPr>
            <a:r>
              <a:rPr lang="en-US" sz="2492">
                <a:solidFill>
                  <a:srgbClr val="11324D"/>
                </a:solidFill>
                <a:latin typeface="Poppins Light"/>
              </a:rPr>
              <a:t>All fields must not be null.</a:t>
            </a:r>
          </a:p>
          <a:p>
            <a:pPr>
              <a:lnSpc>
                <a:spcPts val="3489"/>
              </a:lnSpc>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BF7F0"/>
        </a:solidFill>
      </p:bgPr>
    </p:bg>
    <p:spTree>
      <p:nvGrpSpPr>
        <p:cNvPr id="1" name=""/>
        <p:cNvGrpSpPr/>
        <p:nvPr/>
      </p:nvGrpSpPr>
      <p:grpSpPr>
        <a:xfrm>
          <a:off x="0" y="0"/>
          <a:ext cx="0" cy="0"/>
          <a:chOff x="0" y="0"/>
          <a:chExt cx="0" cy="0"/>
        </a:xfrm>
      </p:grpSpPr>
      <p:sp>
        <p:nvSpPr>
          <p:cNvPr name="AutoShape 2" id="2"/>
          <p:cNvSpPr/>
          <p:nvPr/>
        </p:nvSpPr>
        <p:spPr>
          <a:xfrm rot="0">
            <a:off x="1028700" y="9248775"/>
            <a:ext cx="13409708" cy="0"/>
          </a:xfrm>
          <a:prstGeom prst="line">
            <a:avLst/>
          </a:prstGeom>
          <a:ln cap="flat" w="9525">
            <a:solidFill>
              <a:srgbClr val="11324D"/>
            </a:solidFill>
            <a:prstDash val="solid"/>
            <a:headEnd type="none" len="sm" w="sm"/>
            <a:tailEnd type="none" len="sm" w="sm"/>
          </a:ln>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37421" y="2151152"/>
            <a:ext cx="561759" cy="488956"/>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8010645" y="1028700"/>
            <a:ext cx="8823255" cy="7609045"/>
          </a:xfrm>
          <a:prstGeom prst="rect">
            <a:avLst/>
          </a:prstGeom>
        </p:spPr>
      </p:pic>
      <p:sp>
        <p:nvSpPr>
          <p:cNvPr name="TextBox 5" id="5"/>
          <p:cNvSpPr txBox="true"/>
          <p:nvPr/>
        </p:nvSpPr>
        <p:spPr>
          <a:xfrm rot="0">
            <a:off x="1028700" y="904875"/>
            <a:ext cx="8689587" cy="1127756"/>
          </a:xfrm>
          <a:prstGeom prst="rect">
            <a:avLst/>
          </a:prstGeom>
        </p:spPr>
        <p:txBody>
          <a:bodyPr anchor="t" rtlCol="false" tIns="0" lIns="0" bIns="0" rIns="0">
            <a:spAutoFit/>
          </a:bodyPr>
          <a:lstStyle/>
          <a:p>
            <a:pPr>
              <a:lnSpc>
                <a:spcPts val="9240"/>
              </a:lnSpc>
            </a:pPr>
            <a:r>
              <a:rPr lang="en-US" sz="6600">
                <a:solidFill>
                  <a:srgbClr val="11324D"/>
                </a:solidFill>
                <a:latin typeface="Lato Bold"/>
              </a:rPr>
              <a:t>Testing</a:t>
            </a:r>
          </a:p>
        </p:txBody>
      </p:sp>
      <p:sp>
        <p:nvSpPr>
          <p:cNvPr name="TextBox 6" id="6"/>
          <p:cNvSpPr txBox="true"/>
          <p:nvPr/>
        </p:nvSpPr>
        <p:spPr>
          <a:xfrm rot="0">
            <a:off x="2099179" y="2357530"/>
            <a:ext cx="4864049" cy="1280616"/>
          </a:xfrm>
          <a:prstGeom prst="rect">
            <a:avLst/>
          </a:prstGeom>
        </p:spPr>
        <p:txBody>
          <a:bodyPr anchor="t" rtlCol="false" tIns="0" lIns="0" bIns="0" rIns="0">
            <a:spAutoFit/>
          </a:bodyPr>
          <a:lstStyle/>
          <a:p>
            <a:pPr>
              <a:lnSpc>
                <a:spcPts val="3489"/>
              </a:lnSpc>
            </a:pPr>
            <a:r>
              <a:rPr lang="en-US" sz="2492">
                <a:solidFill>
                  <a:srgbClr val="11324D"/>
                </a:solidFill>
                <a:latin typeface="Poppins Light"/>
              </a:rPr>
              <a:t>Test case for Register().</a:t>
            </a:r>
          </a:p>
          <a:p>
            <a:pPr>
              <a:lnSpc>
                <a:spcPts val="3489"/>
              </a:lnSpc>
            </a:pPr>
            <a:r>
              <a:rPr lang="en-US" sz="2492">
                <a:solidFill>
                  <a:srgbClr val="11324D"/>
                </a:solidFill>
                <a:latin typeface="Poppins Light"/>
              </a:rPr>
              <a:t>All fields must not be null.</a:t>
            </a:r>
          </a:p>
          <a:p>
            <a:pPr>
              <a:lnSpc>
                <a:spcPts val="3489"/>
              </a:lnSpc>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BF7F0"/>
        </a:solidFill>
      </p:bgPr>
    </p:bg>
    <p:spTree>
      <p:nvGrpSpPr>
        <p:cNvPr id="1" name=""/>
        <p:cNvGrpSpPr/>
        <p:nvPr/>
      </p:nvGrpSpPr>
      <p:grpSpPr>
        <a:xfrm>
          <a:off x="0" y="0"/>
          <a:ext cx="0" cy="0"/>
          <a:chOff x="0" y="0"/>
          <a:chExt cx="0" cy="0"/>
        </a:xfrm>
      </p:grpSpPr>
      <p:sp>
        <p:nvSpPr>
          <p:cNvPr name="AutoShape 2" id="2"/>
          <p:cNvSpPr/>
          <p:nvPr/>
        </p:nvSpPr>
        <p:spPr>
          <a:xfrm rot="0">
            <a:off x="1028700" y="9248775"/>
            <a:ext cx="13409708" cy="0"/>
          </a:xfrm>
          <a:prstGeom prst="line">
            <a:avLst/>
          </a:prstGeom>
          <a:ln cap="flat" w="9525">
            <a:solidFill>
              <a:srgbClr val="11324D"/>
            </a:solidFill>
            <a:prstDash val="solid"/>
            <a:headEnd type="none" len="sm" w="sm"/>
            <a:tailEnd type="none" len="sm" w="sm"/>
          </a:ln>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37421" y="2151152"/>
            <a:ext cx="561759" cy="488956"/>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818300" y="3564820"/>
            <a:ext cx="12546834" cy="1305338"/>
          </a:xfrm>
          <a:prstGeom prst="rect">
            <a:avLst/>
          </a:prstGeom>
        </p:spPr>
      </p:pic>
      <p:sp>
        <p:nvSpPr>
          <p:cNvPr name="TextBox 5" id="5"/>
          <p:cNvSpPr txBox="true"/>
          <p:nvPr/>
        </p:nvSpPr>
        <p:spPr>
          <a:xfrm rot="0">
            <a:off x="2099179" y="5384748"/>
            <a:ext cx="8795277" cy="410064"/>
          </a:xfrm>
          <a:prstGeom prst="rect">
            <a:avLst/>
          </a:prstGeom>
        </p:spPr>
        <p:txBody>
          <a:bodyPr anchor="t" rtlCol="false" tIns="0" lIns="0" bIns="0" rIns="0">
            <a:spAutoFit/>
          </a:bodyPr>
          <a:lstStyle/>
          <a:p>
            <a:pPr>
              <a:lnSpc>
                <a:spcPts val="3489"/>
              </a:lnSpc>
            </a:pPr>
            <a:r>
              <a:rPr lang="en-US" sz="2492">
                <a:solidFill>
                  <a:srgbClr val="11324D"/>
                </a:solidFill>
                <a:latin typeface="Poppins Light"/>
              </a:rPr>
              <a:t>Password and confirmPassword have to be matched.</a:t>
            </a:r>
          </a:p>
        </p:txBody>
      </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37421" y="5305855"/>
            <a:ext cx="561759" cy="488956"/>
          </a:xfrm>
          <a:prstGeom prst="rect">
            <a:avLst/>
          </a:prstGeom>
        </p:spPr>
      </p:pic>
      <p:pic>
        <p:nvPicPr>
          <p:cNvPr name="Picture 7" id="7"/>
          <p:cNvPicPr>
            <a:picLocks noChangeAspect="true"/>
          </p:cNvPicPr>
          <p:nvPr/>
        </p:nvPicPr>
        <p:blipFill>
          <a:blip r:embed="rId5"/>
          <a:srcRect l="0" t="0" r="0" b="0"/>
          <a:stretch>
            <a:fillRect/>
          </a:stretch>
        </p:blipFill>
        <p:spPr>
          <a:xfrm flipH="false" flipV="false" rot="0">
            <a:off x="3257103" y="6156761"/>
            <a:ext cx="8952902" cy="2462404"/>
          </a:xfrm>
          <a:prstGeom prst="rect">
            <a:avLst/>
          </a:prstGeom>
        </p:spPr>
      </p:pic>
      <p:sp>
        <p:nvSpPr>
          <p:cNvPr name="TextBox 8" id="8"/>
          <p:cNvSpPr txBox="true"/>
          <p:nvPr/>
        </p:nvSpPr>
        <p:spPr>
          <a:xfrm rot="0">
            <a:off x="1028700" y="904875"/>
            <a:ext cx="8689587" cy="1127756"/>
          </a:xfrm>
          <a:prstGeom prst="rect">
            <a:avLst/>
          </a:prstGeom>
        </p:spPr>
        <p:txBody>
          <a:bodyPr anchor="t" rtlCol="false" tIns="0" lIns="0" bIns="0" rIns="0">
            <a:spAutoFit/>
          </a:bodyPr>
          <a:lstStyle/>
          <a:p>
            <a:pPr>
              <a:lnSpc>
                <a:spcPts val="9240"/>
              </a:lnSpc>
            </a:pPr>
            <a:r>
              <a:rPr lang="en-US" sz="6600">
                <a:solidFill>
                  <a:srgbClr val="11324D"/>
                </a:solidFill>
                <a:latin typeface="Lato Bold"/>
              </a:rPr>
              <a:t>Testing</a:t>
            </a:r>
          </a:p>
        </p:txBody>
      </p:sp>
      <p:sp>
        <p:nvSpPr>
          <p:cNvPr name="TextBox 9" id="9"/>
          <p:cNvSpPr txBox="true"/>
          <p:nvPr/>
        </p:nvSpPr>
        <p:spPr>
          <a:xfrm rot="0">
            <a:off x="2099179" y="2357530"/>
            <a:ext cx="4864049" cy="845340"/>
          </a:xfrm>
          <a:prstGeom prst="rect">
            <a:avLst/>
          </a:prstGeom>
        </p:spPr>
        <p:txBody>
          <a:bodyPr anchor="t" rtlCol="false" tIns="0" lIns="0" bIns="0" rIns="0">
            <a:spAutoFit/>
          </a:bodyPr>
          <a:lstStyle/>
          <a:p>
            <a:pPr>
              <a:lnSpc>
                <a:spcPts val="3489"/>
              </a:lnSpc>
            </a:pPr>
            <a:r>
              <a:rPr lang="en-US" sz="2492">
                <a:solidFill>
                  <a:srgbClr val="11324D"/>
                </a:solidFill>
                <a:latin typeface="Poppins Light"/>
              </a:rPr>
              <a:t>Email must match the regular expression</a:t>
            </a:r>
          </a:p>
        </p:txBody>
      </p:sp>
    </p:spTree>
  </p:cSld>
  <p:clrMapOvr>
    <a:masterClrMapping/>
  </p:clrMapOvr>
</p:sld>
</file>

<file path=ppt/slides/slide33.xml><?xml version="1.0" encoding="utf-8"?>
<p:sld xmlns:p="http://schemas.openxmlformats.org/presentationml/2006/main" xmlns:a="http://schemas.openxmlformats.org/drawingml/2006/main">
  <p:cSld>
    <p:bg>
      <p:bgPr>
        <a:solidFill>
          <a:srgbClr val="11324D"/>
        </a:solidFill>
      </p:bgPr>
    </p:bg>
    <p:spTree>
      <p:nvGrpSpPr>
        <p:cNvPr id="1" name=""/>
        <p:cNvGrpSpPr/>
        <p:nvPr/>
      </p:nvGrpSpPr>
      <p:grpSpPr>
        <a:xfrm>
          <a:off x="0" y="0"/>
          <a:ext cx="0" cy="0"/>
          <a:chOff x="0" y="0"/>
          <a:chExt cx="0" cy="0"/>
        </a:xfrm>
      </p:grpSpPr>
      <p:grpSp>
        <p:nvGrpSpPr>
          <p:cNvPr name="Group 2" id="2"/>
          <p:cNvGrpSpPr/>
          <p:nvPr/>
        </p:nvGrpSpPr>
        <p:grpSpPr>
          <a:xfrm rot="-5400000">
            <a:off x="4335103" y="1010854"/>
            <a:ext cx="9617795" cy="8265292"/>
            <a:chOff x="0" y="0"/>
            <a:chExt cx="812800" cy="698500"/>
          </a:xfrm>
        </p:grpSpPr>
        <p:sp>
          <p:nvSpPr>
            <p:cNvPr name="Freeform 3" id="3"/>
            <p:cNvSpPr/>
            <p:nvPr/>
          </p:nvSpPr>
          <p:spPr>
            <a:xfrm>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p:spPr>
        </p:sp>
        <p:sp>
          <p:nvSpPr>
            <p:cNvPr name="TextBox 4" id="4"/>
            <p:cNvSpPr txBox="true"/>
            <p:nvPr/>
          </p:nvSpPr>
          <p:spPr>
            <a:xfrm>
              <a:off x="114300" y="-38100"/>
              <a:ext cx="584200" cy="7366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5400000">
            <a:off x="7422548" y="6168229"/>
            <a:ext cx="3442903" cy="5511342"/>
            <a:chOff x="0" y="0"/>
            <a:chExt cx="906773" cy="1451547"/>
          </a:xfrm>
        </p:grpSpPr>
        <p:sp>
          <p:nvSpPr>
            <p:cNvPr name="Freeform 6" id="6"/>
            <p:cNvSpPr/>
            <p:nvPr/>
          </p:nvSpPr>
          <p:spPr>
            <a:xfrm>
              <a:off x="0" y="0"/>
              <a:ext cx="906773" cy="1451547"/>
            </a:xfrm>
            <a:custGeom>
              <a:avLst/>
              <a:gdLst/>
              <a:ahLst/>
              <a:cxnLst/>
              <a:rect r="r" b="b" t="t" l="l"/>
              <a:pathLst>
                <a:path h="1451547" w="906773">
                  <a:moveTo>
                    <a:pt x="0" y="0"/>
                  </a:moveTo>
                  <a:lnTo>
                    <a:pt x="906773" y="0"/>
                  </a:lnTo>
                  <a:lnTo>
                    <a:pt x="906773" y="1451547"/>
                  </a:lnTo>
                  <a:lnTo>
                    <a:pt x="0" y="1451547"/>
                  </a:lnTo>
                  <a:close/>
                </a:path>
              </a:pathLst>
            </a:custGeom>
            <a:solidFill>
              <a:srgbClr val="FFFF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5400000">
            <a:off x="7434859" y="-1392571"/>
            <a:ext cx="3442903" cy="5511342"/>
            <a:chOff x="0" y="0"/>
            <a:chExt cx="906773" cy="1451547"/>
          </a:xfrm>
        </p:grpSpPr>
        <p:sp>
          <p:nvSpPr>
            <p:cNvPr name="Freeform 9" id="9"/>
            <p:cNvSpPr/>
            <p:nvPr/>
          </p:nvSpPr>
          <p:spPr>
            <a:xfrm>
              <a:off x="0" y="0"/>
              <a:ext cx="906773" cy="1451547"/>
            </a:xfrm>
            <a:custGeom>
              <a:avLst/>
              <a:gdLst/>
              <a:ahLst/>
              <a:cxnLst/>
              <a:rect r="r" b="b" t="t" l="l"/>
              <a:pathLst>
                <a:path h="1451547" w="906773">
                  <a:moveTo>
                    <a:pt x="0" y="0"/>
                  </a:moveTo>
                  <a:lnTo>
                    <a:pt x="906773" y="0"/>
                  </a:lnTo>
                  <a:lnTo>
                    <a:pt x="906773" y="1451547"/>
                  </a:lnTo>
                  <a:lnTo>
                    <a:pt x="0" y="1451547"/>
                  </a:lnTo>
                  <a:close/>
                </a:path>
              </a:pathLst>
            </a:custGeom>
            <a:solidFill>
              <a:srgbClr val="FFFFFF"/>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5400000">
            <a:off x="4957496" y="1496218"/>
            <a:ext cx="8373008" cy="7294564"/>
            <a:chOff x="0" y="0"/>
            <a:chExt cx="6350000" cy="5532120"/>
          </a:xfrm>
        </p:grpSpPr>
        <p:sp>
          <p:nvSpPr>
            <p:cNvPr name="Freeform 12" id="12"/>
            <p:cNvSpPr/>
            <p:nvPr/>
          </p:nvSpPr>
          <p:spPr>
            <a:xfrm>
              <a:off x="0" y="0"/>
              <a:ext cx="6350000" cy="5532120"/>
            </a:xfrm>
            <a:custGeom>
              <a:avLst/>
              <a:gdLst/>
              <a:ahLst/>
              <a:cxnLst/>
              <a:rect r="r" b="b" t="t" l="l"/>
              <a:pathLst>
                <a:path h="5532120" w="6350000">
                  <a:moveTo>
                    <a:pt x="4762500" y="0"/>
                  </a:moveTo>
                  <a:lnTo>
                    <a:pt x="1587500" y="0"/>
                  </a:lnTo>
                  <a:lnTo>
                    <a:pt x="0" y="2766060"/>
                  </a:lnTo>
                  <a:lnTo>
                    <a:pt x="1587500" y="5532120"/>
                  </a:lnTo>
                  <a:lnTo>
                    <a:pt x="4762500" y="5532120"/>
                  </a:lnTo>
                  <a:lnTo>
                    <a:pt x="6350000" y="2766060"/>
                  </a:lnTo>
                  <a:lnTo>
                    <a:pt x="4762500" y="0"/>
                  </a:lnTo>
                  <a:lnTo>
                    <a:pt x="4762500" y="0"/>
                  </a:lnTo>
                  <a:close/>
                  <a:moveTo>
                    <a:pt x="4676140" y="5382260"/>
                  </a:moveTo>
                  <a:lnTo>
                    <a:pt x="1673860" y="5382260"/>
                  </a:lnTo>
                  <a:lnTo>
                    <a:pt x="172720" y="2766060"/>
                  </a:lnTo>
                  <a:lnTo>
                    <a:pt x="1673860" y="149860"/>
                  </a:lnTo>
                  <a:lnTo>
                    <a:pt x="4676140" y="149860"/>
                  </a:lnTo>
                  <a:lnTo>
                    <a:pt x="6177280" y="2766060"/>
                  </a:lnTo>
                  <a:lnTo>
                    <a:pt x="4676140" y="5382260"/>
                  </a:lnTo>
                  <a:close/>
                </a:path>
              </a:pathLst>
            </a:custGeom>
            <a:solidFill>
              <a:srgbClr val="11324D"/>
            </a:solidFill>
          </p:spPr>
        </p:sp>
      </p:grpSp>
      <p:sp>
        <p:nvSpPr>
          <p:cNvPr name="AutoShape 13" id="13"/>
          <p:cNvSpPr/>
          <p:nvPr/>
        </p:nvSpPr>
        <p:spPr>
          <a:xfrm rot="-1715946">
            <a:off x="8894443" y="9327390"/>
            <a:ext cx="3317663" cy="0"/>
          </a:xfrm>
          <a:prstGeom prst="line">
            <a:avLst/>
          </a:prstGeom>
          <a:ln cap="flat" w="85725">
            <a:solidFill>
              <a:srgbClr val="11324D"/>
            </a:solidFill>
            <a:prstDash val="solid"/>
            <a:headEnd type="none" len="sm" w="sm"/>
            <a:tailEnd type="none" len="sm" w="sm"/>
          </a:ln>
        </p:spPr>
      </p:sp>
      <p:sp>
        <p:nvSpPr>
          <p:cNvPr name="AutoShape 14" id="14"/>
          <p:cNvSpPr/>
          <p:nvPr/>
        </p:nvSpPr>
        <p:spPr>
          <a:xfrm rot="9084053">
            <a:off x="6088205" y="873885"/>
            <a:ext cx="3317663" cy="0"/>
          </a:xfrm>
          <a:prstGeom prst="line">
            <a:avLst/>
          </a:prstGeom>
          <a:ln cap="flat" w="85725">
            <a:solidFill>
              <a:srgbClr val="11324D"/>
            </a:solidFill>
            <a:prstDash val="solid"/>
            <a:headEnd type="none" len="sm" w="sm"/>
            <a:tailEnd type="none" len="sm" w="sm"/>
          </a:ln>
        </p:spPr>
      </p:sp>
      <p:sp>
        <p:nvSpPr>
          <p:cNvPr name="AutoShape 15" id="15"/>
          <p:cNvSpPr/>
          <p:nvPr/>
        </p:nvSpPr>
        <p:spPr>
          <a:xfrm rot="-8950593">
            <a:off x="6057734" y="9272285"/>
            <a:ext cx="3317663" cy="0"/>
          </a:xfrm>
          <a:prstGeom prst="line">
            <a:avLst/>
          </a:prstGeom>
          <a:ln cap="flat" w="85725">
            <a:solidFill>
              <a:srgbClr val="11324D"/>
            </a:solidFill>
            <a:prstDash val="solid"/>
            <a:headEnd type="none" len="sm" w="sm"/>
            <a:tailEnd type="none" len="sm" w="sm"/>
          </a:ln>
        </p:spPr>
      </p:sp>
      <p:sp>
        <p:nvSpPr>
          <p:cNvPr name="AutoShape 16" id="16"/>
          <p:cNvSpPr/>
          <p:nvPr/>
        </p:nvSpPr>
        <p:spPr>
          <a:xfrm rot="1849406">
            <a:off x="8924914" y="928990"/>
            <a:ext cx="3317663" cy="0"/>
          </a:xfrm>
          <a:prstGeom prst="line">
            <a:avLst/>
          </a:prstGeom>
          <a:ln cap="flat" w="85725">
            <a:solidFill>
              <a:srgbClr val="11324D"/>
            </a:solidFill>
            <a:prstDash val="solid"/>
            <a:headEnd type="none" len="sm" w="sm"/>
            <a:tailEnd type="none" len="sm" w="sm"/>
          </a:ln>
        </p:spPr>
      </p:sp>
      <p:sp>
        <p:nvSpPr>
          <p:cNvPr name="TextBox 17" id="17"/>
          <p:cNvSpPr txBox="true"/>
          <p:nvPr/>
        </p:nvSpPr>
        <p:spPr>
          <a:xfrm rot="0">
            <a:off x="5725969" y="4456533"/>
            <a:ext cx="6836061" cy="2860676"/>
          </a:xfrm>
          <a:prstGeom prst="rect">
            <a:avLst/>
          </a:prstGeom>
        </p:spPr>
        <p:txBody>
          <a:bodyPr anchor="t" rtlCol="false" tIns="0" lIns="0" bIns="0" rIns="0">
            <a:spAutoFit/>
          </a:bodyPr>
          <a:lstStyle/>
          <a:p>
            <a:pPr algn="ctr">
              <a:lnSpc>
                <a:spcPts val="11000"/>
              </a:lnSpc>
            </a:pPr>
            <a:r>
              <a:rPr lang="en-US" sz="11000">
                <a:solidFill>
                  <a:srgbClr val="11324D"/>
                </a:solidFill>
                <a:latin typeface="League Spartan"/>
              </a:rPr>
              <a:t>THANK YOU</a:t>
            </a:r>
          </a:p>
        </p:txBody>
      </p:sp>
      <p:sp>
        <p:nvSpPr>
          <p:cNvPr name="TextBox 18" id="18"/>
          <p:cNvSpPr txBox="true"/>
          <p:nvPr/>
        </p:nvSpPr>
        <p:spPr>
          <a:xfrm rot="0">
            <a:off x="7508490" y="3465981"/>
            <a:ext cx="3135657" cy="361472"/>
          </a:xfrm>
          <a:prstGeom prst="rect">
            <a:avLst/>
          </a:prstGeom>
        </p:spPr>
        <p:txBody>
          <a:bodyPr anchor="t" rtlCol="false" tIns="0" lIns="0" bIns="0" rIns="0">
            <a:spAutoFit/>
          </a:bodyPr>
          <a:lstStyle/>
          <a:p>
            <a:pPr algn="ctr">
              <a:lnSpc>
                <a:spcPts val="2928"/>
              </a:lnSpc>
              <a:spcBef>
                <a:spcPct val="0"/>
              </a:spcBef>
            </a:pPr>
            <a:r>
              <a:rPr lang="en-US" sz="2091">
                <a:solidFill>
                  <a:srgbClr val="11324D"/>
                </a:solidFill>
                <a:latin typeface="League Spartan"/>
              </a:rPr>
              <a:t>GROUP 08</a:t>
            </a:r>
          </a:p>
        </p:txBody>
      </p:sp>
      <p:grpSp>
        <p:nvGrpSpPr>
          <p:cNvPr name="Group 19" id="19"/>
          <p:cNvGrpSpPr/>
          <p:nvPr/>
        </p:nvGrpSpPr>
        <p:grpSpPr>
          <a:xfrm rot="0">
            <a:off x="-1805930" y="9447772"/>
            <a:ext cx="4393457" cy="839228"/>
            <a:chOff x="0" y="0"/>
            <a:chExt cx="1157124" cy="221031"/>
          </a:xfrm>
        </p:grpSpPr>
        <p:sp>
          <p:nvSpPr>
            <p:cNvPr name="Freeform 20" id="20"/>
            <p:cNvSpPr/>
            <p:nvPr/>
          </p:nvSpPr>
          <p:spPr>
            <a:xfrm>
              <a:off x="0" y="0"/>
              <a:ext cx="1157125" cy="221031"/>
            </a:xfrm>
            <a:custGeom>
              <a:avLst/>
              <a:gdLst/>
              <a:ahLst/>
              <a:cxnLst/>
              <a:rect r="r" b="b" t="t" l="l"/>
              <a:pathLst>
                <a:path h="221031" w="1157125">
                  <a:moveTo>
                    <a:pt x="203200" y="0"/>
                  </a:moveTo>
                  <a:lnTo>
                    <a:pt x="1157125" y="0"/>
                  </a:lnTo>
                  <a:lnTo>
                    <a:pt x="953925" y="221031"/>
                  </a:lnTo>
                  <a:lnTo>
                    <a:pt x="0" y="221031"/>
                  </a:lnTo>
                  <a:lnTo>
                    <a:pt x="203200" y="0"/>
                  </a:lnTo>
                  <a:close/>
                </a:path>
              </a:pathLst>
            </a:custGeom>
            <a:solidFill>
              <a:srgbClr val="FFFFFF"/>
            </a:solidFill>
          </p:spPr>
        </p:sp>
        <p:sp>
          <p:nvSpPr>
            <p:cNvPr name="TextBox 21" id="21"/>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1711247" y="9258300"/>
            <a:ext cx="2664422" cy="1218172"/>
            <a:chOff x="0" y="0"/>
            <a:chExt cx="483446" cy="221031"/>
          </a:xfrm>
        </p:grpSpPr>
        <p:sp>
          <p:nvSpPr>
            <p:cNvPr name="Freeform 23" id="23"/>
            <p:cNvSpPr/>
            <p:nvPr/>
          </p:nvSpPr>
          <p:spPr>
            <a:xfrm>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969393"/>
            </a:solidFill>
          </p:spPr>
        </p:sp>
        <p:sp>
          <p:nvSpPr>
            <p:cNvPr name="TextBox 24" id="24"/>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3321657" y="9258300"/>
            <a:ext cx="2664422" cy="1218172"/>
            <a:chOff x="0" y="0"/>
            <a:chExt cx="483446" cy="221031"/>
          </a:xfrm>
        </p:grpSpPr>
        <p:sp>
          <p:nvSpPr>
            <p:cNvPr name="Freeform 26" id="26"/>
            <p:cNvSpPr/>
            <p:nvPr/>
          </p:nvSpPr>
          <p:spPr>
            <a:xfrm>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FFFFFF"/>
            </a:solidFill>
          </p:spPr>
        </p:sp>
        <p:sp>
          <p:nvSpPr>
            <p:cNvPr name="TextBox 27" id="27"/>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12311849" y="0"/>
            <a:ext cx="4393457" cy="839228"/>
            <a:chOff x="0" y="0"/>
            <a:chExt cx="1157124" cy="221031"/>
          </a:xfrm>
        </p:grpSpPr>
        <p:sp>
          <p:nvSpPr>
            <p:cNvPr name="Freeform 29" id="29"/>
            <p:cNvSpPr/>
            <p:nvPr/>
          </p:nvSpPr>
          <p:spPr>
            <a:xfrm>
              <a:off x="0" y="0"/>
              <a:ext cx="1157125" cy="221031"/>
            </a:xfrm>
            <a:custGeom>
              <a:avLst/>
              <a:gdLst/>
              <a:ahLst/>
              <a:cxnLst/>
              <a:rect r="r" b="b" t="t" l="l"/>
              <a:pathLst>
                <a:path h="221031" w="1157125">
                  <a:moveTo>
                    <a:pt x="203200" y="0"/>
                  </a:moveTo>
                  <a:lnTo>
                    <a:pt x="1157125" y="0"/>
                  </a:lnTo>
                  <a:lnTo>
                    <a:pt x="953925" y="221031"/>
                  </a:lnTo>
                  <a:lnTo>
                    <a:pt x="0" y="221031"/>
                  </a:lnTo>
                  <a:lnTo>
                    <a:pt x="203200" y="0"/>
                  </a:lnTo>
                  <a:close/>
                </a:path>
              </a:pathLst>
            </a:custGeom>
            <a:solidFill>
              <a:srgbClr val="FFFFFF"/>
            </a:solidFill>
          </p:spPr>
        </p:sp>
        <p:sp>
          <p:nvSpPr>
            <p:cNvPr name="TextBox 30" id="30"/>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31" id="31"/>
          <p:cNvGrpSpPr/>
          <p:nvPr/>
        </p:nvGrpSpPr>
        <p:grpSpPr>
          <a:xfrm rot="0">
            <a:off x="15829027" y="-189472"/>
            <a:ext cx="2664422" cy="1218172"/>
            <a:chOff x="0" y="0"/>
            <a:chExt cx="483446" cy="221031"/>
          </a:xfrm>
        </p:grpSpPr>
        <p:sp>
          <p:nvSpPr>
            <p:cNvPr name="Freeform 32" id="32"/>
            <p:cNvSpPr/>
            <p:nvPr/>
          </p:nvSpPr>
          <p:spPr>
            <a:xfrm>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969393"/>
            </a:solidFill>
          </p:spPr>
        </p:sp>
        <p:sp>
          <p:nvSpPr>
            <p:cNvPr name="TextBox 33" id="33"/>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34" id="34"/>
          <p:cNvGrpSpPr/>
          <p:nvPr/>
        </p:nvGrpSpPr>
        <p:grpSpPr>
          <a:xfrm rot="0">
            <a:off x="17439436" y="-189472"/>
            <a:ext cx="2664422" cy="1218172"/>
            <a:chOff x="0" y="0"/>
            <a:chExt cx="483446" cy="221031"/>
          </a:xfrm>
        </p:grpSpPr>
        <p:sp>
          <p:nvSpPr>
            <p:cNvPr name="Freeform 35" id="35"/>
            <p:cNvSpPr/>
            <p:nvPr/>
          </p:nvSpPr>
          <p:spPr>
            <a:xfrm>
              <a:off x="0" y="0"/>
              <a:ext cx="483446" cy="221031"/>
            </a:xfrm>
            <a:custGeom>
              <a:avLst/>
              <a:gdLst/>
              <a:ahLst/>
              <a:cxnLst/>
              <a:rect r="r" b="b" t="t" l="l"/>
              <a:pathLst>
                <a:path h="221031" w="483446">
                  <a:moveTo>
                    <a:pt x="203200" y="0"/>
                  </a:moveTo>
                  <a:lnTo>
                    <a:pt x="483446" y="0"/>
                  </a:lnTo>
                  <a:lnTo>
                    <a:pt x="280246" y="221031"/>
                  </a:lnTo>
                  <a:lnTo>
                    <a:pt x="0" y="221031"/>
                  </a:lnTo>
                  <a:lnTo>
                    <a:pt x="203200" y="0"/>
                  </a:lnTo>
                  <a:close/>
                </a:path>
              </a:pathLst>
            </a:custGeom>
            <a:solidFill>
              <a:srgbClr val="FFFFFF"/>
            </a:solidFill>
          </p:spPr>
        </p:sp>
        <p:sp>
          <p:nvSpPr>
            <p:cNvPr name="TextBox 36" id="36"/>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BF7F0"/>
        </a:solidFill>
      </p:bgPr>
    </p:bg>
    <p:spTree>
      <p:nvGrpSpPr>
        <p:cNvPr id="1" name=""/>
        <p:cNvGrpSpPr/>
        <p:nvPr/>
      </p:nvGrpSpPr>
      <p:grpSpPr>
        <a:xfrm>
          <a:off x="0" y="0"/>
          <a:ext cx="0" cy="0"/>
          <a:chOff x="0" y="0"/>
          <a:chExt cx="0" cy="0"/>
        </a:xfrm>
      </p:grpSpPr>
      <p:grpSp>
        <p:nvGrpSpPr>
          <p:cNvPr name="Group 2" id="2"/>
          <p:cNvGrpSpPr/>
          <p:nvPr/>
        </p:nvGrpSpPr>
        <p:grpSpPr>
          <a:xfrm rot="0">
            <a:off x="-570596" y="158902"/>
            <a:ext cx="9434253" cy="10574748"/>
            <a:chOff x="0" y="0"/>
            <a:chExt cx="2484741" cy="2785119"/>
          </a:xfrm>
        </p:grpSpPr>
        <p:sp>
          <p:nvSpPr>
            <p:cNvPr name="Freeform 3" id="3"/>
            <p:cNvSpPr/>
            <p:nvPr/>
          </p:nvSpPr>
          <p:spPr>
            <a:xfrm>
              <a:off x="0" y="0"/>
              <a:ext cx="2484741" cy="2785119"/>
            </a:xfrm>
            <a:custGeom>
              <a:avLst/>
              <a:gdLst/>
              <a:ahLst/>
              <a:cxnLst/>
              <a:rect r="r" b="b" t="t" l="l"/>
              <a:pathLst>
                <a:path h="2785119" w="2484741">
                  <a:moveTo>
                    <a:pt x="0" y="0"/>
                  </a:moveTo>
                  <a:lnTo>
                    <a:pt x="2484741" y="0"/>
                  </a:lnTo>
                  <a:lnTo>
                    <a:pt x="2484741" y="2785119"/>
                  </a:lnTo>
                  <a:lnTo>
                    <a:pt x="0" y="2785119"/>
                  </a:lnTo>
                  <a:close/>
                </a:path>
              </a:pathLst>
            </a:custGeom>
            <a:solidFill>
              <a:srgbClr val="11324D"/>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907844" y="721803"/>
            <a:ext cx="7297519" cy="881883"/>
          </a:xfrm>
          <a:prstGeom prst="rect">
            <a:avLst/>
          </a:prstGeom>
        </p:spPr>
        <p:txBody>
          <a:bodyPr anchor="t" rtlCol="false" tIns="0" lIns="0" bIns="0" rIns="0">
            <a:spAutoFit/>
          </a:bodyPr>
          <a:lstStyle/>
          <a:p>
            <a:pPr>
              <a:lnSpc>
                <a:spcPts val="6600"/>
              </a:lnSpc>
            </a:pPr>
            <a:r>
              <a:rPr lang="en-US" sz="6600">
                <a:solidFill>
                  <a:srgbClr val="FBF7F0"/>
                </a:solidFill>
                <a:latin typeface="Lato Bold"/>
              </a:rPr>
              <a:t>Table of Content</a:t>
            </a:r>
          </a:p>
        </p:txBody>
      </p:sp>
      <p:sp>
        <p:nvSpPr>
          <p:cNvPr name="TextBox 6" id="6"/>
          <p:cNvSpPr txBox="true"/>
          <p:nvPr/>
        </p:nvSpPr>
        <p:spPr>
          <a:xfrm rot="0">
            <a:off x="1149556" y="1779151"/>
            <a:ext cx="3133093" cy="409575"/>
          </a:xfrm>
          <a:prstGeom prst="rect">
            <a:avLst/>
          </a:prstGeom>
        </p:spPr>
        <p:txBody>
          <a:bodyPr anchor="t" rtlCol="false" tIns="0" lIns="0" bIns="0" rIns="0">
            <a:spAutoFit/>
          </a:bodyPr>
          <a:lstStyle/>
          <a:p>
            <a:pPr>
              <a:lnSpc>
                <a:spcPts val="3000"/>
              </a:lnSpc>
            </a:pPr>
            <a:r>
              <a:rPr lang="en-US" sz="3000">
                <a:solidFill>
                  <a:srgbClr val="FBF7F0"/>
                </a:solidFill>
                <a:latin typeface="Lato Bold"/>
              </a:rPr>
              <a:t>1. Introducing</a:t>
            </a:r>
          </a:p>
        </p:txBody>
      </p:sp>
      <p:sp>
        <p:nvSpPr>
          <p:cNvPr name="TextBox 7" id="7"/>
          <p:cNvSpPr txBox="true"/>
          <p:nvPr/>
        </p:nvSpPr>
        <p:spPr>
          <a:xfrm rot="0">
            <a:off x="1149556" y="2407767"/>
            <a:ext cx="6235661" cy="790575"/>
          </a:xfrm>
          <a:prstGeom prst="rect">
            <a:avLst/>
          </a:prstGeom>
        </p:spPr>
        <p:txBody>
          <a:bodyPr anchor="t" rtlCol="false" tIns="0" lIns="0" bIns="0" rIns="0">
            <a:spAutoFit/>
          </a:bodyPr>
          <a:lstStyle/>
          <a:p>
            <a:pPr>
              <a:lnSpc>
                <a:spcPts val="3000"/>
              </a:lnSpc>
            </a:pPr>
            <a:r>
              <a:rPr lang="en-US" sz="3000">
                <a:solidFill>
                  <a:srgbClr val="FBF7F0"/>
                </a:solidFill>
                <a:latin typeface="Lato Bold"/>
              </a:rPr>
              <a:t>2. Project Management Plan</a:t>
            </a:r>
          </a:p>
          <a:p>
            <a:pPr>
              <a:lnSpc>
                <a:spcPts val="3000"/>
              </a:lnSpc>
            </a:pPr>
          </a:p>
        </p:txBody>
      </p:sp>
      <p:sp>
        <p:nvSpPr>
          <p:cNvPr name="AutoShape 8" id="8"/>
          <p:cNvSpPr/>
          <p:nvPr/>
        </p:nvSpPr>
        <p:spPr>
          <a:xfrm rot="0">
            <a:off x="7938225" y="9248775"/>
            <a:ext cx="6500182" cy="0"/>
          </a:xfrm>
          <a:prstGeom prst="line">
            <a:avLst/>
          </a:prstGeom>
          <a:ln cap="flat" w="9525">
            <a:solidFill>
              <a:srgbClr val="11324D"/>
            </a:solidFill>
            <a:prstDash val="solid"/>
            <a:headEnd type="none" len="sm" w="sm"/>
            <a:tailEnd type="none" len="sm" w="sm"/>
          </a:ln>
        </p:spPr>
      </p:sp>
      <p:sp>
        <p:nvSpPr>
          <p:cNvPr name="AutoShape 9" id="9"/>
          <p:cNvSpPr/>
          <p:nvPr/>
        </p:nvSpPr>
        <p:spPr>
          <a:xfrm rot="0">
            <a:off x="1028700" y="9244012"/>
            <a:ext cx="8074642" cy="0"/>
          </a:xfrm>
          <a:prstGeom prst="line">
            <a:avLst/>
          </a:prstGeom>
          <a:ln cap="flat" w="9525">
            <a:solidFill>
              <a:srgbClr val="FBF7F0"/>
            </a:solidFill>
            <a:prstDash val="solid"/>
            <a:headEnd type="none" len="sm" w="sm"/>
            <a:tailEnd type="none" len="sm" w="sm"/>
          </a:ln>
        </p:spPr>
      </p:sp>
      <p:grpSp>
        <p:nvGrpSpPr>
          <p:cNvPr name="Group 10" id="10"/>
          <p:cNvGrpSpPr/>
          <p:nvPr/>
        </p:nvGrpSpPr>
        <p:grpSpPr>
          <a:xfrm rot="0">
            <a:off x="6600196" y="2279961"/>
            <a:ext cx="10659104" cy="5995240"/>
            <a:chOff x="0" y="0"/>
            <a:chExt cx="14212139" cy="7993653"/>
          </a:xfrm>
        </p:grpSpPr>
        <p:pic>
          <p:nvPicPr>
            <p:cNvPr name="Picture 11" id="11"/>
            <p:cNvPicPr>
              <a:picLocks noChangeAspect="true"/>
            </p:cNvPicPr>
            <p:nvPr/>
          </p:nvPicPr>
          <p:blipFill>
            <a:blip r:embed="rId2"/>
            <a:srcRect l="2834" t="5395" r="23934" b="19658"/>
            <a:stretch>
              <a:fillRect/>
            </a:stretch>
          </p:blipFill>
          <p:spPr>
            <a:xfrm>
              <a:off x="0" y="0"/>
              <a:ext cx="14212139" cy="7993653"/>
            </a:xfrm>
            <a:prstGeom prst="rect">
              <a:avLst/>
            </a:prstGeom>
          </p:spPr>
        </p:pic>
      </p:grpSp>
      <p:sp>
        <p:nvSpPr>
          <p:cNvPr name="TextBox 12" id="12"/>
          <p:cNvSpPr txBox="true"/>
          <p:nvPr/>
        </p:nvSpPr>
        <p:spPr>
          <a:xfrm rot="0">
            <a:off x="14055436" y="830279"/>
            <a:ext cx="3217292" cy="349217"/>
          </a:xfrm>
          <a:prstGeom prst="rect">
            <a:avLst/>
          </a:prstGeom>
        </p:spPr>
        <p:txBody>
          <a:bodyPr anchor="t" rtlCol="false" tIns="0" lIns="0" bIns="0" rIns="0">
            <a:spAutoFit/>
          </a:bodyPr>
          <a:lstStyle/>
          <a:p>
            <a:pPr algn="r">
              <a:lnSpc>
                <a:spcPts val="2800"/>
              </a:lnSpc>
            </a:pPr>
            <a:r>
              <a:rPr lang="en-US" sz="2000">
                <a:solidFill>
                  <a:srgbClr val="11324D"/>
                </a:solidFill>
                <a:latin typeface="Lato Bold"/>
              </a:rPr>
              <a:t>Ginyard International Co.</a:t>
            </a:r>
          </a:p>
        </p:txBody>
      </p:sp>
      <p:sp>
        <p:nvSpPr>
          <p:cNvPr name="AutoShape 13" id="13"/>
          <p:cNvSpPr/>
          <p:nvPr/>
        </p:nvSpPr>
        <p:spPr>
          <a:xfrm rot="0">
            <a:off x="9103342" y="1023938"/>
            <a:ext cx="4599881" cy="0"/>
          </a:xfrm>
          <a:prstGeom prst="line">
            <a:avLst/>
          </a:prstGeom>
          <a:ln cap="flat" w="9525">
            <a:solidFill>
              <a:srgbClr val="11324D"/>
            </a:solidFill>
            <a:prstDash val="solid"/>
            <a:headEnd type="none" len="sm" w="sm"/>
            <a:tailEnd type="none" len="sm" w="sm"/>
          </a:ln>
        </p:spPr>
      </p:sp>
      <p:grpSp>
        <p:nvGrpSpPr>
          <p:cNvPr name="Group 14" id="14"/>
          <p:cNvGrpSpPr/>
          <p:nvPr/>
        </p:nvGrpSpPr>
        <p:grpSpPr>
          <a:xfrm rot="0">
            <a:off x="12693404" y="1531554"/>
            <a:ext cx="2724063" cy="2724063"/>
            <a:chOff x="0" y="0"/>
            <a:chExt cx="812800" cy="812800"/>
          </a:xfrm>
        </p:grpSpPr>
        <p:sp>
          <p:nvSpPr>
            <p:cNvPr name="Freeform 15" id="15"/>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7" id="17"/>
          <p:cNvGrpSpPr>
            <a:grpSpLocks noChangeAspect="true"/>
          </p:cNvGrpSpPr>
          <p:nvPr/>
        </p:nvGrpSpPr>
        <p:grpSpPr>
          <a:xfrm rot="0">
            <a:off x="12833208" y="1671363"/>
            <a:ext cx="2444455" cy="2444446"/>
            <a:chOff x="0" y="0"/>
            <a:chExt cx="6350000" cy="6349975"/>
          </a:xfrm>
        </p:grpSpPr>
        <p:sp>
          <p:nvSpPr>
            <p:cNvPr name="Freeform 18" id="18"/>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4999" r="-24999" t="0" b="0"/>
              </a:stretch>
            </a:blipFill>
          </p:spPr>
        </p:sp>
      </p:grpSp>
      <p:sp>
        <p:nvSpPr>
          <p:cNvPr name="TextBox 19" id="19"/>
          <p:cNvSpPr txBox="true"/>
          <p:nvPr/>
        </p:nvSpPr>
        <p:spPr>
          <a:xfrm rot="0">
            <a:off x="1700834" y="3017367"/>
            <a:ext cx="4351780" cy="409575"/>
          </a:xfrm>
          <a:prstGeom prst="rect">
            <a:avLst/>
          </a:prstGeom>
        </p:spPr>
        <p:txBody>
          <a:bodyPr anchor="t" rtlCol="false" tIns="0" lIns="0" bIns="0" rIns="0">
            <a:spAutoFit/>
          </a:bodyPr>
          <a:lstStyle/>
          <a:p>
            <a:pPr>
              <a:lnSpc>
                <a:spcPts val="3000"/>
              </a:lnSpc>
            </a:pPr>
            <a:r>
              <a:rPr lang="en-US" sz="3000">
                <a:solidFill>
                  <a:srgbClr val="FBF7F0"/>
                </a:solidFill>
                <a:latin typeface="Lato Bold"/>
              </a:rPr>
              <a:t>2.1 </a:t>
            </a:r>
            <a:r>
              <a:rPr lang="en-US" sz="3000">
                <a:solidFill>
                  <a:srgbClr val="FBF7F0"/>
                </a:solidFill>
                <a:latin typeface="Lato Bold"/>
              </a:rPr>
              <a:t>Project Organization</a:t>
            </a:r>
          </a:p>
        </p:txBody>
      </p:sp>
      <p:sp>
        <p:nvSpPr>
          <p:cNvPr name="TextBox 20" id="20"/>
          <p:cNvSpPr txBox="true"/>
          <p:nvPr/>
        </p:nvSpPr>
        <p:spPr>
          <a:xfrm rot="0">
            <a:off x="1700834" y="3562350"/>
            <a:ext cx="4638529" cy="409575"/>
          </a:xfrm>
          <a:prstGeom prst="rect">
            <a:avLst/>
          </a:prstGeom>
        </p:spPr>
        <p:txBody>
          <a:bodyPr anchor="t" rtlCol="false" tIns="0" lIns="0" bIns="0" rIns="0">
            <a:spAutoFit/>
          </a:bodyPr>
          <a:lstStyle/>
          <a:p>
            <a:pPr>
              <a:lnSpc>
                <a:spcPts val="3000"/>
              </a:lnSpc>
            </a:pPr>
            <a:r>
              <a:rPr lang="en-US" sz="3000">
                <a:solidFill>
                  <a:srgbClr val="FBF7F0"/>
                </a:solidFill>
                <a:latin typeface="Lato Bold"/>
              </a:rPr>
              <a:t>2.2 </a:t>
            </a:r>
            <a:r>
              <a:rPr lang="en-US" sz="3000">
                <a:solidFill>
                  <a:srgbClr val="FBF7F0"/>
                </a:solidFill>
                <a:latin typeface="Lato Bold"/>
              </a:rPr>
              <a:t>Life Cycle Model Used</a:t>
            </a:r>
          </a:p>
        </p:txBody>
      </p:sp>
      <p:sp>
        <p:nvSpPr>
          <p:cNvPr name="TextBox 21" id="21"/>
          <p:cNvSpPr txBox="true"/>
          <p:nvPr/>
        </p:nvSpPr>
        <p:spPr>
          <a:xfrm rot="0">
            <a:off x="1700834" y="4163433"/>
            <a:ext cx="3133093" cy="409575"/>
          </a:xfrm>
          <a:prstGeom prst="rect">
            <a:avLst/>
          </a:prstGeom>
        </p:spPr>
        <p:txBody>
          <a:bodyPr anchor="t" rtlCol="false" tIns="0" lIns="0" bIns="0" rIns="0">
            <a:spAutoFit/>
          </a:bodyPr>
          <a:lstStyle/>
          <a:p>
            <a:pPr>
              <a:lnSpc>
                <a:spcPts val="3000"/>
              </a:lnSpc>
            </a:pPr>
            <a:r>
              <a:rPr lang="en-US" sz="3000">
                <a:solidFill>
                  <a:srgbClr val="FBF7F0"/>
                </a:solidFill>
                <a:latin typeface="Lato Bold"/>
              </a:rPr>
              <a:t>2.3 </a:t>
            </a:r>
            <a:r>
              <a:rPr lang="en-US" sz="3000">
                <a:solidFill>
                  <a:srgbClr val="FBF7F0"/>
                </a:solidFill>
                <a:latin typeface="Lato Bold"/>
              </a:rPr>
              <a:t>Risk Analysis</a:t>
            </a:r>
          </a:p>
        </p:txBody>
      </p:sp>
      <p:sp>
        <p:nvSpPr>
          <p:cNvPr name="TextBox 22" id="22"/>
          <p:cNvSpPr txBox="true"/>
          <p:nvPr/>
        </p:nvSpPr>
        <p:spPr>
          <a:xfrm rot="0">
            <a:off x="1696849" y="4772025"/>
            <a:ext cx="4899362" cy="790575"/>
          </a:xfrm>
          <a:prstGeom prst="rect">
            <a:avLst/>
          </a:prstGeom>
        </p:spPr>
        <p:txBody>
          <a:bodyPr anchor="t" rtlCol="false" tIns="0" lIns="0" bIns="0" rIns="0">
            <a:spAutoFit/>
          </a:bodyPr>
          <a:lstStyle/>
          <a:p>
            <a:pPr>
              <a:lnSpc>
                <a:spcPts val="3000"/>
              </a:lnSpc>
            </a:pPr>
            <a:r>
              <a:rPr lang="en-US" sz="3000">
                <a:solidFill>
                  <a:srgbClr val="FBF7F0"/>
                </a:solidFill>
                <a:latin typeface="Lato Bold"/>
              </a:rPr>
              <a:t>2.4. </a:t>
            </a:r>
            <a:r>
              <a:rPr lang="en-US" sz="3000">
                <a:solidFill>
                  <a:srgbClr val="FBF7F0"/>
                </a:solidFill>
                <a:latin typeface="Lato Bold"/>
              </a:rPr>
              <a:t>Hardware and Software Resource Requirements</a:t>
            </a:r>
          </a:p>
        </p:txBody>
      </p:sp>
      <p:sp>
        <p:nvSpPr>
          <p:cNvPr name="TextBox 23" id="23"/>
          <p:cNvSpPr txBox="true"/>
          <p:nvPr/>
        </p:nvSpPr>
        <p:spPr>
          <a:xfrm rot="0">
            <a:off x="1149556" y="5762625"/>
            <a:ext cx="6235661" cy="409575"/>
          </a:xfrm>
          <a:prstGeom prst="rect">
            <a:avLst/>
          </a:prstGeom>
        </p:spPr>
        <p:txBody>
          <a:bodyPr anchor="t" rtlCol="false" tIns="0" lIns="0" bIns="0" rIns="0">
            <a:spAutoFit/>
          </a:bodyPr>
          <a:lstStyle/>
          <a:p>
            <a:pPr>
              <a:lnSpc>
                <a:spcPts val="3000"/>
              </a:lnSpc>
            </a:pPr>
            <a:r>
              <a:rPr lang="en-US" sz="3000">
                <a:solidFill>
                  <a:srgbClr val="FBF7F0"/>
                </a:solidFill>
                <a:latin typeface="Lato Bold"/>
              </a:rPr>
              <a:t>3. </a:t>
            </a:r>
            <a:r>
              <a:rPr lang="en-US" sz="3000">
                <a:solidFill>
                  <a:srgbClr val="FBF7F0"/>
                </a:solidFill>
                <a:latin typeface="Lato Bold"/>
              </a:rPr>
              <a:t>Requirement Specifications</a:t>
            </a:r>
          </a:p>
        </p:txBody>
      </p:sp>
      <p:sp>
        <p:nvSpPr>
          <p:cNvPr name="TextBox 24" id="24"/>
          <p:cNvSpPr txBox="true"/>
          <p:nvPr/>
        </p:nvSpPr>
        <p:spPr>
          <a:xfrm rot="0">
            <a:off x="1700834" y="6438900"/>
            <a:ext cx="4899362" cy="409575"/>
          </a:xfrm>
          <a:prstGeom prst="rect">
            <a:avLst/>
          </a:prstGeom>
        </p:spPr>
        <p:txBody>
          <a:bodyPr anchor="t" rtlCol="false" tIns="0" lIns="0" bIns="0" rIns="0">
            <a:spAutoFit/>
          </a:bodyPr>
          <a:lstStyle/>
          <a:p>
            <a:pPr>
              <a:lnSpc>
                <a:spcPts val="3000"/>
              </a:lnSpc>
            </a:pPr>
            <a:r>
              <a:rPr lang="en-US" sz="3000">
                <a:solidFill>
                  <a:srgbClr val="FBF7F0"/>
                </a:solidFill>
                <a:latin typeface="Lato Bold"/>
              </a:rPr>
              <a:t>3.1 </a:t>
            </a:r>
            <a:r>
              <a:rPr lang="en-US" sz="3000">
                <a:solidFill>
                  <a:srgbClr val="FBF7F0"/>
                </a:solidFill>
                <a:latin typeface="Lato Bold"/>
              </a:rPr>
              <a:t>Functional requirements</a:t>
            </a:r>
          </a:p>
        </p:txBody>
      </p:sp>
      <p:sp>
        <p:nvSpPr>
          <p:cNvPr name="TextBox 25" id="25"/>
          <p:cNvSpPr txBox="true"/>
          <p:nvPr/>
        </p:nvSpPr>
        <p:spPr>
          <a:xfrm rot="0">
            <a:off x="1700834" y="7067550"/>
            <a:ext cx="6108122" cy="790575"/>
          </a:xfrm>
          <a:prstGeom prst="rect">
            <a:avLst/>
          </a:prstGeom>
        </p:spPr>
        <p:txBody>
          <a:bodyPr anchor="t" rtlCol="false" tIns="0" lIns="0" bIns="0" rIns="0">
            <a:spAutoFit/>
          </a:bodyPr>
          <a:lstStyle/>
          <a:p>
            <a:pPr>
              <a:lnSpc>
                <a:spcPts val="3000"/>
              </a:lnSpc>
            </a:pPr>
            <a:r>
              <a:rPr lang="en-US" sz="3000">
                <a:solidFill>
                  <a:srgbClr val="FBF7F0"/>
                </a:solidFill>
                <a:latin typeface="Lato Bold"/>
              </a:rPr>
              <a:t>3.2 Use case model</a:t>
            </a:r>
          </a:p>
          <a:p>
            <a:pPr>
              <a:lnSpc>
                <a:spcPts val="3000"/>
              </a:lnSpc>
            </a:pPr>
          </a:p>
        </p:txBody>
      </p:sp>
      <p:sp>
        <p:nvSpPr>
          <p:cNvPr name="TextBox 26" id="26"/>
          <p:cNvSpPr txBox="true"/>
          <p:nvPr/>
        </p:nvSpPr>
        <p:spPr>
          <a:xfrm rot="0">
            <a:off x="1149556" y="7772400"/>
            <a:ext cx="6235661" cy="409575"/>
          </a:xfrm>
          <a:prstGeom prst="rect">
            <a:avLst/>
          </a:prstGeom>
        </p:spPr>
        <p:txBody>
          <a:bodyPr anchor="t" rtlCol="false" tIns="0" lIns="0" bIns="0" rIns="0">
            <a:spAutoFit/>
          </a:bodyPr>
          <a:lstStyle/>
          <a:p>
            <a:pPr>
              <a:lnSpc>
                <a:spcPts val="3000"/>
              </a:lnSpc>
            </a:pPr>
            <a:r>
              <a:rPr lang="en-US" sz="3000">
                <a:solidFill>
                  <a:srgbClr val="FBF7F0"/>
                </a:solidFill>
                <a:latin typeface="Lato Bold"/>
              </a:rPr>
              <a:t>4. </a:t>
            </a:r>
            <a:r>
              <a:rPr lang="en-US" sz="3000">
                <a:solidFill>
                  <a:srgbClr val="FBF7F0"/>
                </a:solidFill>
                <a:latin typeface="Lato Bold"/>
              </a:rPr>
              <a:t>Architecture</a:t>
            </a:r>
          </a:p>
        </p:txBody>
      </p:sp>
      <p:sp>
        <p:nvSpPr>
          <p:cNvPr name="TextBox 27" id="27"/>
          <p:cNvSpPr txBox="true"/>
          <p:nvPr/>
        </p:nvSpPr>
        <p:spPr>
          <a:xfrm rot="0">
            <a:off x="1149556" y="8494276"/>
            <a:ext cx="6235661" cy="409575"/>
          </a:xfrm>
          <a:prstGeom prst="rect">
            <a:avLst/>
          </a:prstGeom>
        </p:spPr>
        <p:txBody>
          <a:bodyPr anchor="t" rtlCol="false" tIns="0" lIns="0" bIns="0" rIns="0">
            <a:spAutoFit/>
          </a:bodyPr>
          <a:lstStyle/>
          <a:p>
            <a:pPr>
              <a:lnSpc>
                <a:spcPts val="3000"/>
              </a:lnSpc>
            </a:pPr>
            <a:r>
              <a:rPr lang="en-US" sz="3000">
                <a:solidFill>
                  <a:srgbClr val="FBF7F0"/>
                </a:solidFill>
                <a:latin typeface="Lato Bold"/>
              </a:rPr>
              <a:t>5. Design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BF7F0"/>
        </a:solidFill>
      </p:bgPr>
    </p:bg>
    <p:spTree>
      <p:nvGrpSpPr>
        <p:cNvPr id="1" name=""/>
        <p:cNvGrpSpPr/>
        <p:nvPr/>
      </p:nvGrpSpPr>
      <p:grpSpPr>
        <a:xfrm>
          <a:off x="0" y="0"/>
          <a:ext cx="0" cy="0"/>
          <a:chOff x="0" y="0"/>
          <a:chExt cx="0" cy="0"/>
        </a:xfrm>
      </p:grpSpPr>
      <p:grpSp>
        <p:nvGrpSpPr>
          <p:cNvPr name="Group 2" id="2"/>
          <p:cNvGrpSpPr/>
          <p:nvPr/>
        </p:nvGrpSpPr>
        <p:grpSpPr>
          <a:xfrm rot="0">
            <a:off x="0" y="0"/>
            <a:ext cx="7332027" cy="10287000"/>
            <a:chOff x="0" y="0"/>
            <a:chExt cx="9776036" cy="13716000"/>
          </a:xfrm>
        </p:grpSpPr>
        <p:pic>
          <p:nvPicPr>
            <p:cNvPr name="Picture 3" id="3"/>
            <p:cNvPicPr>
              <a:picLocks noChangeAspect="true"/>
            </p:cNvPicPr>
            <p:nvPr/>
          </p:nvPicPr>
          <p:blipFill>
            <a:blip r:embed="rId2"/>
            <a:srcRect l="6340" t="0" r="6340" b="0"/>
            <a:stretch>
              <a:fillRect/>
            </a:stretch>
          </p:blipFill>
          <p:spPr>
            <a:xfrm>
              <a:off x="0" y="0"/>
              <a:ext cx="9776036" cy="13716000"/>
            </a:xfrm>
            <a:prstGeom prst="rect">
              <a:avLst/>
            </a:prstGeom>
          </p:spPr>
        </p:pic>
      </p:grpSp>
      <p:sp>
        <p:nvSpPr>
          <p:cNvPr name="AutoShape 4" id="4"/>
          <p:cNvSpPr/>
          <p:nvPr/>
        </p:nvSpPr>
        <p:spPr>
          <a:xfrm rot="0">
            <a:off x="8939498" y="9248775"/>
            <a:ext cx="5498909" cy="0"/>
          </a:xfrm>
          <a:prstGeom prst="line">
            <a:avLst/>
          </a:prstGeom>
          <a:ln cap="flat" w="9525">
            <a:solidFill>
              <a:srgbClr val="11324D"/>
            </a:solidFill>
            <a:prstDash val="solid"/>
            <a:headEnd type="none" len="sm" w="sm"/>
            <a:tailEnd type="none" len="sm" w="sm"/>
          </a:ln>
        </p:spPr>
      </p:sp>
      <p:grpSp>
        <p:nvGrpSpPr>
          <p:cNvPr name="Group 5" id="5"/>
          <p:cNvGrpSpPr/>
          <p:nvPr/>
        </p:nvGrpSpPr>
        <p:grpSpPr>
          <a:xfrm rot="5400000">
            <a:off x="15943783" y="7942783"/>
            <a:ext cx="665117" cy="1965916"/>
            <a:chOff x="0" y="0"/>
            <a:chExt cx="717293" cy="2120133"/>
          </a:xfrm>
        </p:grpSpPr>
        <p:sp>
          <p:nvSpPr>
            <p:cNvPr name="Freeform 6" id="6"/>
            <p:cNvSpPr/>
            <p:nvPr/>
          </p:nvSpPr>
          <p:spPr>
            <a:xfrm>
              <a:off x="0" y="0"/>
              <a:ext cx="717293" cy="2120133"/>
            </a:xfrm>
            <a:custGeom>
              <a:avLst/>
              <a:gdLst/>
              <a:ahLst/>
              <a:cxnLst/>
              <a:rect r="r" b="b" t="t" l="l"/>
              <a:pathLst>
                <a:path h="2120133" w="717293">
                  <a:moveTo>
                    <a:pt x="0" y="0"/>
                  </a:moveTo>
                  <a:lnTo>
                    <a:pt x="717293" y="0"/>
                  </a:lnTo>
                  <a:lnTo>
                    <a:pt x="717293" y="2120133"/>
                  </a:lnTo>
                  <a:lnTo>
                    <a:pt x="0" y="2120133"/>
                  </a:lnTo>
                  <a:close/>
                </a:path>
              </a:pathLst>
            </a:custGeom>
            <a:solidFill>
              <a:srgbClr val="11324D"/>
            </a:solidFill>
          </p:spPr>
        </p:sp>
      </p:grpSp>
      <p:sp>
        <p:nvSpPr>
          <p:cNvPr name="TextBox 7" id="7"/>
          <p:cNvSpPr txBox="true"/>
          <p:nvPr/>
        </p:nvSpPr>
        <p:spPr>
          <a:xfrm rot="0">
            <a:off x="15509439" y="8727320"/>
            <a:ext cx="1533806" cy="349250"/>
          </a:xfrm>
          <a:prstGeom prst="rect">
            <a:avLst/>
          </a:prstGeom>
        </p:spPr>
        <p:txBody>
          <a:bodyPr anchor="t" rtlCol="false" tIns="0" lIns="0" bIns="0" rIns="0">
            <a:spAutoFit/>
          </a:bodyPr>
          <a:lstStyle/>
          <a:p>
            <a:pPr algn="ctr">
              <a:lnSpc>
                <a:spcPts val="2800"/>
              </a:lnSpc>
            </a:pPr>
            <a:r>
              <a:rPr lang="en-US" sz="2000">
                <a:solidFill>
                  <a:srgbClr val="FFFFFF"/>
                </a:solidFill>
                <a:latin typeface="Lato"/>
              </a:rPr>
              <a:t>^^</a:t>
            </a:r>
          </a:p>
        </p:txBody>
      </p:sp>
      <p:sp>
        <p:nvSpPr>
          <p:cNvPr name="TextBox 8" id="8"/>
          <p:cNvSpPr txBox="true"/>
          <p:nvPr/>
        </p:nvSpPr>
        <p:spPr>
          <a:xfrm rot="0">
            <a:off x="10150319" y="942975"/>
            <a:ext cx="6780305" cy="705479"/>
          </a:xfrm>
          <a:prstGeom prst="rect">
            <a:avLst/>
          </a:prstGeom>
        </p:spPr>
        <p:txBody>
          <a:bodyPr anchor="t" rtlCol="false" tIns="0" lIns="0" bIns="0" rIns="0">
            <a:spAutoFit/>
          </a:bodyPr>
          <a:lstStyle/>
          <a:p>
            <a:pPr>
              <a:lnSpc>
                <a:spcPts val="5740"/>
              </a:lnSpc>
            </a:pPr>
            <a:r>
              <a:rPr lang="en-US" sz="4100">
                <a:solidFill>
                  <a:srgbClr val="11324D"/>
                </a:solidFill>
                <a:latin typeface="Lato Bold"/>
              </a:rPr>
              <a:t>2.1 </a:t>
            </a:r>
            <a:r>
              <a:rPr lang="en-US" sz="4100">
                <a:solidFill>
                  <a:srgbClr val="11324D"/>
                </a:solidFill>
                <a:latin typeface="Lato Bold"/>
              </a:rPr>
              <a:t>Project Organization</a:t>
            </a:r>
          </a:p>
        </p:txBody>
      </p:sp>
      <p:sp>
        <p:nvSpPr>
          <p:cNvPr name="TextBox 9" id="9"/>
          <p:cNvSpPr txBox="true"/>
          <p:nvPr/>
        </p:nvSpPr>
        <p:spPr>
          <a:xfrm rot="0">
            <a:off x="9953178" y="1917716"/>
            <a:ext cx="8089932" cy="1057275"/>
          </a:xfrm>
          <a:prstGeom prst="rect">
            <a:avLst/>
          </a:prstGeom>
        </p:spPr>
        <p:txBody>
          <a:bodyPr anchor="t" rtlCol="false" tIns="0" lIns="0" bIns="0" rIns="0">
            <a:spAutoFit/>
          </a:bodyPr>
          <a:lstStyle/>
          <a:p>
            <a:pPr>
              <a:lnSpc>
                <a:spcPts val="4200"/>
              </a:lnSpc>
            </a:pPr>
            <a:r>
              <a:rPr lang="en-US" sz="3000">
                <a:solidFill>
                  <a:srgbClr val="11324D"/>
                </a:solidFill>
                <a:latin typeface="Lato Bold"/>
              </a:rPr>
              <a:t>Meeting: 18 hours in a week via google meet</a:t>
            </a:r>
          </a:p>
          <a:p>
            <a:pPr>
              <a:lnSpc>
                <a:spcPts val="4200"/>
              </a:lnSpc>
            </a:pPr>
          </a:p>
        </p:txBody>
      </p:sp>
      <p:sp>
        <p:nvSpPr>
          <p:cNvPr name="TextBox 10" id="10"/>
          <p:cNvSpPr txBox="true"/>
          <p:nvPr/>
        </p:nvSpPr>
        <p:spPr>
          <a:xfrm rot="0">
            <a:off x="10627104" y="2927366"/>
            <a:ext cx="5872634" cy="824865"/>
          </a:xfrm>
          <a:prstGeom prst="rect">
            <a:avLst/>
          </a:prstGeom>
        </p:spPr>
        <p:txBody>
          <a:bodyPr anchor="t" rtlCol="false" tIns="0" lIns="0" bIns="0" rIns="0">
            <a:spAutoFit/>
          </a:bodyPr>
          <a:lstStyle/>
          <a:p>
            <a:pPr>
              <a:lnSpc>
                <a:spcPts val="3359"/>
              </a:lnSpc>
            </a:pPr>
            <a:r>
              <a:rPr lang="en-US" sz="2399">
                <a:solidFill>
                  <a:srgbClr val="11324D"/>
                </a:solidFill>
                <a:latin typeface="Poppins Light"/>
              </a:rPr>
              <a:t>draw diagram</a:t>
            </a:r>
          </a:p>
          <a:p>
            <a:pPr>
              <a:lnSpc>
                <a:spcPts val="3359"/>
              </a:lnSpc>
            </a:pPr>
          </a:p>
        </p:txBody>
      </p:sp>
      <p:sp>
        <p:nvSpPr>
          <p:cNvPr name="TextBox 11" id="11"/>
          <p:cNvSpPr txBox="true"/>
          <p:nvPr/>
        </p:nvSpPr>
        <p:spPr>
          <a:xfrm rot="0">
            <a:off x="10604154" y="3843671"/>
            <a:ext cx="5872634" cy="389255"/>
          </a:xfrm>
          <a:prstGeom prst="rect">
            <a:avLst/>
          </a:prstGeom>
        </p:spPr>
        <p:txBody>
          <a:bodyPr anchor="t" rtlCol="false" tIns="0" lIns="0" bIns="0" rIns="0">
            <a:spAutoFit/>
          </a:bodyPr>
          <a:lstStyle/>
          <a:p>
            <a:pPr>
              <a:lnSpc>
                <a:spcPts val="3219"/>
              </a:lnSpc>
            </a:pPr>
            <a:r>
              <a:rPr lang="en-US" sz="2299">
                <a:solidFill>
                  <a:srgbClr val="11324D"/>
                </a:solidFill>
                <a:latin typeface="Poppins Light"/>
              </a:rPr>
              <a:t>Make database</a:t>
            </a:r>
          </a:p>
        </p:txBody>
      </p:sp>
      <p:sp>
        <p:nvSpPr>
          <p:cNvPr name="TextBox 12" id="12"/>
          <p:cNvSpPr txBox="true"/>
          <p:nvPr/>
        </p:nvSpPr>
        <p:spPr>
          <a:xfrm rot="0">
            <a:off x="10604154" y="4775455"/>
            <a:ext cx="5772279" cy="824865"/>
          </a:xfrm>
          <a:prstGeom prst="rect">
            <a:avLst/>
          </a:prstGeom>
        </p:spPr>
        <p:txBody>
          <a:bodyPr anchor="t" rtlCol="false" tIns="0" lIns="0" bIns="0" rIns="0">
            <a:spAutoFit/>
          </a:bodyPr>
          <a:lstStyle/>
          <a:p>
            <a:pPr>
              <a:lnSpc>
                <a:spcPts val="3359"/>
              </a:lnSpc>
            </a:pPr>
            <a:r>
              <a:rPr lang="en-US" sz="2399">
                <a:solidFill>
                  <a:srgbClr val="11324D"/>
                </a:solidFill>
                <a:latin typeface="Poppins Light"/>
              </a:rPr>
              <a:t>Coding function</a:t>
            </a:r>
          </a:p>
          <a:p>
            <a:pPr>
              <a:lnSpc>
                <a:spcPts val="3359"/>
              </a:lnSpc>
            </a:pPr>
          </a:p>
        </p:txBody>
      </p:sp>
      <p:sp>
        <p:nvSpPr>
          <p:cNvPr name="TextBox 13" id="13"/>
          <p:cNvSpPr txBox="true"/>
          <p:nvPr/>
        </p:nvSpPr>
        <p:spPr>
          <a:xfrm rot="0">
            <a:off x="9953178" y="2867196"/>
            <a:ext cx="953571" cy="529988"/>
          </a:xfrm>
          <a:prstGeom prst="rect">
            <a:avLst/>
          </a:prstGeom>
        </p:spPr>
        <p:txBody>
          <a:bodyPr anchor="t" rtlCol="false" tIns="0" lIns="0" bIns="0" rIns="0">
            <a:spAutoFit/>
          </a:bodyPr>
          <a:lstStyle/>
          <a:p>
            <a:pPr>
              <a:lnSpc>
                <a:spcPts val="3995"/>
              </a:lnSpc>
            </a:pPr>
            <a:r>
              <a:rPr lang="en-US" sz="3995" spc="559">
                <a:solidFill>
                  <a:srgbClr val="11324D"/>
                </a:solidFill>
                <a:latin typeface="Lato Bold"/>
              </a:rPr>
              <a:t>1.</a:t>
            </a:r>
          </a:p>
        </p:txBody>
      </p:sp>
      <p:sp>
        <p:nvSpPr>
          <p:cNvPr name="TextBox 14" id="14"/>
          <p:cNvSpPr txBox="true"/>
          <p:nvPr/>
        </p:nvSpPr>
        <p:spPr>
          <a:xfrm rot="0">
            <a:off x="9953178" y="3690685"/>
            <a:ext cx="953571" cy="529988"/>
          </a:xfrm>
          <a:prstGeom prst="rect">
            <a:avLst/>
          </a:prstGeom>
        </p:spPr>
        <p:txBody>
          <a:bodyPr anchor="t" rtlCol="false" tIns="0" lIns="0" bIns="0" rIns="0">
            <a:spAutoFit/>
          </a:bodyPr>
          <a:lstStyle/>
          <a:p>
            <a:pPr>
              <a:lnSpc>
                <a:spcPts val="3995"/>
              </a:lnSpc>
            </a:pPr>
            <a:r>
              <a:rPr lang="en-US" sz="3995" spc="559">
                <a:solidFill>
                  <a:srgbClr val="11324D"/>
                </a:solidFill>
                <a:latin typeface="Lato Bold"/>
              </a:rPr>
              <a:t>2.</a:t>
            </a:r>
          </a:p>
        </p:txBody>
      </p:sp>
      <p:sp>
        <p:nvSpPr>
          <p:cNvPr name="TextBox 15" id="15"/>
          <p:cNvSpPr txBox="true"/>
          <p:nvPr/>
        </p:nvSpPr>
        <p:spPr>
          <a:xfrm rot="0">
            <a:off x="9953178" y="4668727"/>
            <a:ext cx="953571" cy="529988"/>
          </a:xfrm>
          <a:prstGeom prst="rect">
            <a:avLst/>
          </a:prstGeom>
        </p:spPr>
        <p:txBody>
          <a:bodyPr anchor="t" rtlCol="false" tIns="0" lIns="0" bIns="0" rIns="0">
            <a:spAutoFit/>
          </a:bodyPr>
          <a:lstStyle/>
          <a:p>
            <a:pPr>
              <a:lnSpc>
                <a:spcPts val="3995"/>
              </a:lnSpc>
            </a:pPr>
            <a:r>
              <a:rPr lang="en-US" sz="3995" spc="559">
                <a:solidFill>
                  <a:srgbClr val="11324D"/>
                </a:solidFill>
                <a:latin typeface="Lato Bold"/>
              </a:rPr>
              <a:t>3.</a:t>
            </a:r>
          </a:p>
        </p:txBody>
      </p:sp>
      <p:sp>
        <p:nvSpPr>
          <p:cNvPr name="TextBox 16" id="16"/>
          <p:cNvSpPr txBox="true"/>
          <p:nvPr/>
        </p:nvSpPr>
        <p:spPr>
          <a:xfrm rot="0">
            <a:off x="10727460" y="5703854"/>
            <a:ext cx="5772279" cy="824865"/>
          </a:xfrm>
          <a:prstGeom prst="rect">
            <a:avLst/>
          </a:prstGeom>
        </p:spPr>
        <p:txBody>
          <a:bodyPr anchor="t" rtlCol="false" tIns="0" lIns="0" bIns="0" rIns="0">
            <a:spAutoFit/>
          </a:bodyPr>
          <a:lstStyle/>
          <a:p>
            <a:pPr>
              <a:lnSpc>
                <a:spcPts val="3359"/>
              </a:lnSpc>
            </a:pPr>
            <a:r>
              <a:rPr lang="en-US" sz="2399">
                <a:solidFill>
                  <a:srgbClr val="11324D"/>
                </a:solidFill>
                <a:latin typeface="Poppins Light"/>
              </a:rPr>
              <a:t>Writing report</a:t>
            </a:r>
          </a:p>
          <a:p>
            <a:pPr>
              <a:lnSpc>
                <a:spcPts val="3359"/>
              </a:lnSpc>
            </a:pPr>
          </a:p>
        </p:txBody>
      </p:sp>
      <p:sp>
        <p:nvSpPr>
          <p:cNvPr name="TextBox 17" id="17"/>
          <p:cNvSpPr txBox="true"/>
          <p:nvPr/>
        </p:nvSpPr>
        <p:spPr>
          <a:xfrm rot="0">
            <a:off x="9953178" y="5634516"/>
            <a:ext cx="953571" cy="529988"/>
          </a:xfrm>
          <a:prstGeom prst="rect">
            <a:avLst/>
          </a:prstGeom>
        </p:spPr>
        <p:txBody>
          <a:bodyPr anchor="t" rtlCol="false" tIns="0" lIns="0" bIns="0" rIns="0">
            <a:spAutoFit/>
          </a:bodyPr>
          <a:lstStyle/>
          <a:p>
            <a:pPr>
              <a:lnSpc>
                <a:spcPts val="3995"/>
              </a:lnSpc>
            </a:pPr>
            <a:r>
              <a:rPr lang="en-US" sz="3995" spc="559">
                <a:solidFill>
                  <a:srgbClr val="11324D"/>
                </a:solidFill>
                <a:latin typeface="Lato Bold"/>
              </a:rPr>
              <a:t>4.</a:t>
            </a:r>
          </a:p>
        </p:txBody>
      </p:sp>
      <p:sp>
        <p:nvSpPr>
          <p:cNvPr name="AutoShape 18" id="18"/>
          <p:cNvSpPr/>
          <p:nvPr/>
        </p:nvSpPr>
        <p:spPr>
          <a:xfrm rot="-5400000">
            <a:off x="4834223" y="5133975"/>
            <a:ext cx="8220075" cy="0"/>
          </a:xfrm>
          <a:prstGeom prst="line">
            <a:avLst/>
          </a:prstGeom>
          <a:ln cap="flat" w="9525">
            <a:solidFill>
              <a:srgbClr val="11324D"/>
            </a:solidFill>
            <a:prstDash val="solid"/>
            <a:headEnd type="none" len="sm" w="sm"/>
            <a:tailEnd type="none" len="sm" w="sm"/>
          </a:ln>
        </p:spPr>
      </p:sp>
      <p:grpSp>
        <p:nvGrpSpPr>
          <p:cNvPr name="Group 19" id="19"/>
          <p:cNvGrpSpPr/>
          <p:nvPr/>
        </p:nvGrpSpPr>
        <p:grpSpPr>
          <a:xfrm rot="0">
            <a:off x="6147785" y="1028700"/>
            <a:ext cx="2368483" cy="2368483"/>
            <a:chOff x="0" y="0"/>
            <a:chExt cx="812800" cy="812800"/>
          </a:xfrm>
        </p:grpSpPr>
        <p:sp>
          <p:nvSpPr>
            <p:cNvPr name="Freeform 20" id="20"/>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2" id="22"/>
          <p:cNvGrpSpPr>
            <a:grpSpLocks noChangeAspect="true"/>
          </p:cNvGrpSpPr>
          <p:nvPr/>
        </p:nvGrpSpPr>
        <p:grpSpPr>
          <a:xfrm rot="0">
            <a:off x="6269340" y="1150259"/>
            <a:ext cx="2125374" cy="2125365"/>
            <a:chOff x="0" y="0"/>
            <a:chExt cx="6350000" cy="6349975"/>
          </a:xfrm>
        </p:grpSpPr>
        <p:sp>
          <p:nvSpPr>
            <p:cNvPr name="Freeform 23" id="23"/>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55540" r="-55540" t="0" b="0"/>
              </a:stretch>
            </a:blipFill>
          </p:spPr>
        </p:sp>
      </p:grpSp>
      <p:grpSp>
        <p:nvGrpSpPr>
          <p:cNvPr name="Group 24" id="24"/>
          <p:cNvGrpSpPr/>
          <p:nvPr/>
        </p:nvGrpSpPr>
        <p:grpSpPr>
          <a:xfrm rot="0">
            <a:off x="6147785" y="3796020"/>
            <a:ext cx="2368483" cy="2368483"/>
            <a:chOff x="0" y="0"/>
            <a:chExt cx="812800" cy="812800"/>
          </a:xfrm>
        </p:grpSpPr>
        <p:sp>
          <p:nvSpPr>
            <p:cNvPr name="Freeform 25" id="25"/>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26" id="26"/>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7" id="27"/>
          <p:cNvGrpSpPr>
            <a:grpSpLocks noChangeAspect="true"/>
          </p:cNvGrpSpPr>
          <p:nvPr/>
        </p:nvGrpSpPr>
        <p:grpSpPr>
          <a:xfrm rot="0">
            <a:off x="6269340" y="3917579"/>
            <a:ext cx="2125374" cy="2125365"/>
            <a:chOff x="0" y="0"/>
            <a:chExt cx="6350000" cy="6349975"/>
          </a:xfrm>
        </p:grpSpPr>
        <p:sp>
          <p:nvSpPr>
            <p:cNvPr name="Freeform 28" id="28"/>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4952" r="-24952" t="0" b="0"/>
              </a:stretch>
            </a:blipFill>
          </p:spPr>
        </p:sp>
      </p:grpSp>
      <p:grpSp>
        <p:nvGrpSpPr>
          <p:cNvPr name="Group 29" id="29"/>
          <p:cNvGrpSpPr/>
          <p:nvPr/>
        </p:nvGrpSpPr>
        <p:grpSpPr>
          <a:xfrm rot="0">
            <a:off x="6147785" y="6688378"/>
            <a:ext cx="2368483" cy="2368483"/>
            <a:chOff x="0" y="0"/>
            <a:chExt cx="812800" cy="812800"/>
          </a:xfrm>
        </p:grpSpPr>
        <p:sp>
          <p:nvSpPr>
            <p:cNvPr name="Freeform 30" id="30"/>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31" id="3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32" id="32"/>
          <p:cNvGrpSpPr>
            <a:grpSpLocks noChangeAspect="true"/>
          </p:cNvGrpSpPr>
          <p:nvPr/>
        </p:nvGrpSpPr>
        <p:grpSpPr>
          <a:xfrm rot="0">
            <a:off x="6269340" y="6809937"/>
            <a:ext cx="2125374" cy="2125365"/>
            <a:chOff x="0" y="0"/>
            <a:chExt cx="6350000" cy="6349975"/>
          </a:xfrm>
        </p:grpSpPr>
        <p:sp>
          <p:nvSpPr>
            <p:cNvPr name="Freeform 33" id="33"/>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24999" r="-24999" t="0" b="0"/>
              </a:stretch>
            </a:blipFill>
          </p:spPr>
        </p:sp>
      </p:grpSp>
      <p:sp>
        <p:nvSpPr>
          <p:cNvPr name="TextBox 34" id="34"/>
          <p:cNvSpPr txBox="true"/>
          <p:nvPr/>
        </p:nvSpPr>
        <p:spPr>
          <a:xfrm rot="0">
            <a:off x="8939498" y="230144"/>
            <a:ext cx="6235661" cy="920115"/>
          </a:xfrm>
          <a:prstGeom prst="rect">
            <a:avLst/>
          </a:prstGeom>
        </p:spPr>
        <p:txBody>
          <a:bodyPr anchor="t" rtlCol="false" tIns="0" lIns="0" bIns="0" rIns="0">
            <a:spAutoFit/>
          </a:bodyPr>
          <a:lstStyle/>
          <a:p>
            <a:pPr>
              <a:lnSpc>
                <a:spcPts val="3599"/>
              </a:lnSpc>
            </a:pPr>
            <a:r>
              <a:rPr lang="en-US" sz="3599">
                <a:solidFill>
                  <a:srgbClr val="11324D"/>
                </a:solidFill>
                <a:latin typeface="Lato Bold"/>
              </a:rPr>
              <a:t>2. Project Management Plan</a:t>
            </a:r>
          </a:p>
          <a:p>
            <a:pPr>
              <a:lnSpc>
                <a:spcPts val="359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BF7F0"/>
        </a:solidFill>
      </p:bgPr>
    </p:bg>
    <p:spTree>
      <p:nvGrpSpPr>
        <p:cNvPr id="1" name=""/>
        <p:cNvGrpSpPr/>
        <p:nvPr/>
      </p:nvGrpSpPr>
      <p:grpSpPr>
        <a:xfrm>
          <a:off x="0" y="0"/>
          <a:ext cx="0" cy="0"/>
          <a:chOff x="0" y="0"/>
          <a:chExt cx="0" cy="0"/>
        </a:xfrm>
      </p:grpSpPr>
      <p:sp>
        <p:nvSpPr>
          <p:cNvPr name="AutoShape 2" id="2"/>
          <p:cNvSpPr/>
          <p:nvPr/>
        </p:nvSpPr>
        <p:spPr>
          <a:xfrm rot="0">
            <a:off x="1028700" y="9248775"/>
            <a:ext cx="13409708" cy="0"/>
          </a:xfrm>
          <a:prstGeom prst="line">
            <a:avLst/>
          </a:prstGeom>
          <a:ln cap="flat" w="9525">
            <a:solidFill>
              <a:srgbClr val="11324D"/>
            </a:solidFill>
            <a:prstDash val="solid"/>
            <a:headEnd type="none" len="sm" w="sm"/>
            <a:tailEnd type="none" len="sm" w="sm"/>
          </a:ln>
        </p:spPr>
      </p:sp>
      <p:grpSp>
        <p:nvGrpSpPr>
          <p:cNvPr name="Group 3" id="3"/>
          <p:cNvGrpSpPr/>
          <p:nvPr/>
        </p:nvGrpSpPr>
        <p:grpSpPr>
          <a:xfrm rot="0">
            <a:off x="17929953" y="-143874"/>
            <a:ext cx="602633" cy="10574748"/>
            <a:chOff x="0" y="0"/>
            <a:chExt cx="158718" cy="2785119"/>
          </a:xfrm>
        </p:grpSpPr>
        <p:sp>
          <p:nvSpPr>
            <p:cNvPr name="Freeform 4" id="4"/>
            <p:cNvSpPr/>
            <p:nvPr/>
          </p:nvSpPr>
          <p:spPr>
            <a:xfrm>
              <a:off x="0" y="0"/>
              <a:ext cx="158718" cy="2785119"/>
            </a:xfrm>
            <a:custGeom>
              <a:avLst/>
              <a:gdLst/>
              <a:ahLst/>
              <a:cxnLst/>
              <a:rect r="r" b="b" t="t" l="l"/>
              <a:pathLst>
                <a:path h="2785119" w="158718">
                  <a:moveTo>
                    <a:pt x="0" y="0"/>
                  </a:moveTo>
                  <a:lnTo>
                    <a:pt x="158718" y="0"/>
                  </a:lnTo>
                  <a:lnTo>
                    <a:pt x="158718" y="2785119"/>
                  </a:lnTo>
                  <a:lnTo>
                    <a:pt x="0" y="2785119"/>
                  </a:lnTo>
                  <a:close/>
                </a:path>
              </a:pathLst>
            </a:custGeom>
            <a:solidFill>
              <a:srgbClr val="11324D"/>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rot="-5400000">
            <a:off x="5810603" y="5254130"/>
            <a:ext cx="8220075" cy="0"/>
          </a:xfrm>
          <a:prstGeom prst="line">
            <a:avLst/>
          </a:prstGeom>
          <a:ln cap="flat" w="9525">
            <a:solidFill>
              <a:srgbClr val="11324D"/>
            </a:solidFill>
            <a:prstDash val="solid"/>
            <a:headEnd type="none" len="sm" w="sm"/>
            <a:tailEnd type="none" len="sm" w="sm"/>
          </a:ln>
        </p:spPr>
      </p:sp>
      <p:grpSp>
        <p:nvGrpSpPr>
          <p:cNvPr name="Group 7" id="7"/>
          <p:cNvGrpSpPr/>
          <p:nvPr/>
        </p:nvGrpSpPr>
        <p:grpSpPr>
          <a:xfrm rot="0">
            <a:off x="904999" y="3203941"/>
            <a:ext cx="8826773" cy="6054359"/>
            <a:chOff x="0" y="0"/>
            <a:chExt cx="11769030" cy="8072479"/>
          </a:xfrm>
        </p:grpSpPr>
        <p:pic>
          <p:nvPicPr>
            <p:cNvPr name="Picture 8" id="8"/>
            <p:cNvPicPr>
              <a:picLocks noChangeAspect="true"/>
            </p:cNvPicPr>
            <p:nvPr/>
          </p:nvPicPr>
          <p:blipFill>
            <a:blip r:embed="rId2"/>
            <a:srcRect l="1281" t="0" r="1281" b="0"/>
            <a:stretch>
              <a:fillRect/>
            </a:stretch>
          </p:blipFill>
          <p:spPr>
            <a:xfrm>
              <a:off x="0" y="0"/>
              <a:ext cx="11769030" cy="8072479"/>
            </a:xfrm>
            <a:prstGeom prst="rect">
              <a:avLst/>
            </a:prstGeom>
          </p:spPr>
        </p:pic>
      </p:grpSp>
      <p:sp>
        <p:nvSpPr>
          <p:cNvPr name="TextBox 9" id="9"/>
          <p:cNvSpPr txBox="true"/>
          <p:nvPr/>
        </p:nvSpPr>
        <p:spPr>
          <a:xfrm rot="0">
            <a:off x="1028700" y="914400"/>
            <a:ext cx="7639403" cy="1982359"/>
          </a:xfrm>
          <a:prstGeom prst="rect">
            <a:avLst/>
          </a:prstGeom>
        </p:spPr>
        <p:txBody>
          <a:bodyPr anchor="t" rtlCol="false" tIns="0" lIns="0" bIns="0" rIns="0">
            <a:spAutoFit/>
          </a:bodyPr>
          <a:lstStyle/>
          <a:p>
            <a:pPr>
              <a:lnSpc>
                <a:spcPts val="7934"/>
              </a:lnSpc>
            </a:pPr>
            <a:r>
              <a:rPr lang="en-US" sz="5667">
                <a:solidFill>
                  <a:srgbClr val="11324D"/>
                </a:solidFill>
                <a:latin typeface="Lato Bold"/>
              </a:rPr>
              <a:t>2.2 </a:t>
            </a:r>
            <a:r>
              <a:rPr lang="en-US" sz="5667">
                <a:solidFill>
                  <a:srgbClr val="11324D"/>
                </a:solidFill>
                <a:latin typeface="Lato Bold"/>
              </a:rPr>
              <a:t>Life Cycle Model Used</a:t>
            </a:r>
          </a:p>
        </p:txBody>
      </p:sp>
      <p:sp>
        <p:nvSpPr>
          <p:cNvPr name="TextBox 10" id="10"/>
          <p:cNvSpPr txBox="true"/>
          <p:nvPr/>
        </p:nvSpPr>
        <p:spPr>
          <a:xfrm rot="0">
            <a:off x="904999" y="9392649"/>
            <a:ext cx="6163548" cy="772794"/>
          </a:xfrm>
          <a:prstGeom prst="rect">
            <a:avLst/>
          </a:prstGeom>
        </p:spPr>
        <p:txBody>
          <a:bodyPr anchor="t" rtlCol="false" tIns="0" lIns="0" bIns="0" rIns="0">
            <a:spAutoFit/>
          </a:bodyPr>
          <a:lstStyle/>
          <a:p>
            <a:pPr>
              <a:lnSpc>
                <a:spcPts val="3080"/>
              </a:lnSpc>
            </a:pPr>
            <a:r>
              <a:rPr lang="en-US" sz="2200">
                <a:solidFill>
                  <a:srgbClr val="11324D"/>
                </a:solidFill>
                <a:latin typeface="Lato Bold"/>
              </a:rPr>
              <a:t> Figure 2.1: Waterfall Model</a:t>
            </a:r>
          </a:p>
          <a:p>
            <a:pPr>
              <a:lnSpc>
                <a:spcPts val="3080"/>
              </a:lnSpc>
            </a:pPr>
          </a:p>
        </p:txBody>
      </p:sp>
      <p:sp>
        <p:nvSpPr>
          <p:cNvPr name="TextBox 11" id="11"/>
          <p:cNvSpPr txBox="true"/>
          <p:nvPr/>
        </p:nvSpPr>
        <p:spPr>
          <a:xfrm rot="0">
            <a:off x="10279806" y="981075"/>
            <a:ext cx="7375705" cy="405764"/>
          </a:xfrm>
          <a:prstGeom prst="rect">
            <a:avLst/>
          </a:prstGeom>
        </p:spPr>
        <p:txBody>
          <a:bodyPr anchor="t" rtlCol="false" tIns="0" lIns="0" bIns="0" rIns="0">
            <a:spAutoFit/>
          </a:bodyPr>
          <a:lstStyle/>
          <a:p>
            <a:pPr marL="518166" indent="-259083" lvl="1">
              <a:lnSpc>
                <a:spcPts val="3360"/>
              </a:lnSpc>
              <a:buFont typeface="Arial"/>
              <a:buChar char="•"/>
            </a:pPr>
            <a:r>
              <a:rPr lang="en-US" sz="2400">
                <a:solidFill>
                  <a:srgbClr val="11324D"/>
                </a:solidFill>
                <a:latin typeface="Lato Bold"/>
              </a:rPr>
              <a:t>REQUIREMENT GATHERING AND ANALYSIS</a:t>
            </a:r>
          </a:p>
        </p:txBody>
      </p:sp>
      <p:sp>
        <p:nvSpPr>
          <p:cNvPr name="TextBox 12" id="12"/>
          <p:cNvSpPr txBox="true"/>
          <p:nvPr/>
        </p:nvSpPr>
        <p:spPr>
          <a:xfrm rot="0">
            <a:off x="10596329" y="1627931"/>
            <a:ext cx="6662971" cy="1240155"/>
          </a:xfrm>
          <a:prstGeom prst="rect">
            <a:avLst/>
          </a:prstGeom>
        </p:spPr>
        <p:txBody>
          <a:bodyPr anchor="t" rtlCol="false" tIns="0" lIns="0" bIns="0" rIns="0">
            <a:spAutoFit/>
          </a:bodyPr>
          <a:lstStyle/>
          <a:p>
            <a:pPr>
              <a:lnSpc>
                <a:spcPts val="2520"/>
              </a:lnSpc>
            </a:pPr>
            <a:r>
              <a:rPr lang="en-US" sz="1800">
                <a:solidFill>
                  <a:srgbClr val="11324D"/>
                </a:solidFill>
                <a:latin typeface="Poppins Light"/>
              </a:rPr>
              <a:t>During this phase, all potential system requirements are captured and documented in a requirement specification document.</a:t>
            </a:r>
          </a:p>
          <a:p>
            <a:pPr>
              <a:lnSpc>
                <a:spcPts val="2520"/>
              </a:lnSpc>
            </a:pPr>
          </a:p>
        </p:txBody>
      </p:sp>
      <p:sp>
        <p:nvSpPr>
          <p:cNvPr name="TextBox 13" id="13"/>
          <p:cNvSpPr txBox="true"/>
          <p:nvPr/>
        </p:nvSpPr>
        <p:spPr>
          <a:xfrm rot="0">
            <a:off x="10279806" y="2689691"/>
            <a:ext cx="4158602" cy="448309"/>
          </a:xfrm>
          <a:prstGeom prst="rect">
            <a:avLst/>
          </a:prstGeom>
        </p:spPr>
        <p:txBody>
          <a:bodyPr anchor="t" rtlCol="false" tIns="0" lIns="0" bIns="0" rIns="0">
            <a:spAutoFit/>
          </a:bodyPr>
          <a:lstStyle/>
          <a:p>
            <a:pPr marL="561345" indent="-280673" lvl="1">
              <a:lnSpc>
                <a:spcPts val="3640"/>
              </a:lnSpc>
              <a:buFont typeface="Arial"/>
              <a:buChar char="•"/>
            </a:pPr>
            <a:r>
              <a:rPr lang="en-US" sz="2600">
                <a:solidFill>
                  <a:srgbClr val="11324D"/>
                </a:solidFill>
                <a:latin typeface="Lato Bold"/>
              </a:rPr>
              <a:t>SYSTEM DESIGN</a:t>
            </a:r>
          </a:p>
        </p:txBody>
      </p:sp>
      <p:sp>
        <p:nvSpPr>
          <p:cNvPr name="TextBox 14" id="14"/>
          <p:cNvSpPr txBox="true"/>
          <p:nvPr/>
        </p:nvSpPr>
        <p:spPr>
          <a:xfrm rot="0">
            <a:off x="10596329" y="3218637"/>
            <a:ext cx="6446916" cy="1868805"/>
          </a:xfrm>
          <a:prstGeom prst="rect">
            <a:avLst/>
          </a:prstGeom>
        </p:spPr>
        <p:txBody>
          <a:bodyPr anchor="t" rtlCol="false" tIns="0" lIns="0" bIns="0" rIns="0">
            <a:spAutoFit/>
          </a:bodyPr>
          <a:lstStyle/>
          <a:p>
            <a:pPr>
              <a:lnSpc>
                <a:spcPts val="2520"/>
              </a:lnSpc>
            </a:pPr>
            <a:r>
              <a:rPr lang="en-US" sz="1800">
                <a:solidFill>
                  <a:srgbClr val="11324D"/>
                </a:solidFill>
                <a:latin typeface="Poppins Light"/>
              </a:rPr>
              <a:t>This phase researches the requirement specifications from the first phase and prepares the system design. This system design aids in the specification of hardware and system requirements, as well as the definition of the overall system architecture.</a:t>
            </a:r>
          </a:p>
          <a:p>
            <a:pPr>
              <a:lnSpc>
                <a:spcPts val="2520"/>
              </a:lnSpc>
            </a:pPr>
          </a:p>
        </p:txBody>
      </p:sp>
      <p:sp>
        <p:nvSpPr>
          <p:cNvPr name="TextBox 15" id="15"/>
          <p:cNvSpPr txBox="true"/>
          <p:nvPr/>
        </p:nvSpPr>
        <p:spPr>
          <a:xfrm rot="0">
            <a:off x="10279806" y="4882515"/>
            <a:ext cx="5996536" cy="464819"/>
          </a:xfrm>
          <a:prstGeom prst="rect">
            <a:avLst/>
          </a:prstGeom>
        </p:spPr>
        <p:txBody>
          <a:bodyPr anchor="t" rtlCol="false" tIns="0" lIns="0" bIns="0" rIns="0">
            <a:spAutoFit/>
          </a:bodyPr>
          <a:lstStyle/>
          <a:p>
            <a:pPr marL="582935" indent="-291467" lvl="1">
              <a:lnSpc>
                <a:spcPts val="3780"/>
              </a:lnSpc>
              <a:buFont typeface="Arial"/>
              <a:buChar char="•"/>
            </a:pPr>
            <a:r>
              <a:rPr lang="en-US" sz="2700">
                <a:solidFill>
                  <a:srgbClr val="11324D"/>
                </a:solidFill>
                <a:latin typeface="Lato Bold"/>
              </a:rPr>
              <a:t>IMPLEMENTATION</a:t>
            </a:r>
          </a:p>
        </p:txBody>
      </p:sp>
      <p:sp>
        <p:nvSpPr>
          <p:cNvPr name="TextBox 16" id="16"/>
          <p:cNvSpPr txBox="true"/>
          <p:nvPr/>
        </p:nvSpPr>
        <p:spPr>
          <a:xfrm rot="0">
            <a:off x="10596329" y="5476423"/>
            <a:ext cx="6760124" cy="1471295"/>
          </a:xfrm>
          <a:prstGeom prst="rect">
            <a:avLst/>
          </a:prstGeom>
        </p:spPr>
        <p:txBody>
          <a:bodyPr anchor="t" rtlCol="false" tIns="0" lIns="0" bIns="0" rIns="0">
            <a:spAutoFit/>
          </a:bodyPr>
          <a:lstStyle/>
          <a:p>
            <a:pPr algn="just">
              <a:lnSpc>
                <a:spcPts val="2380"/>
              </a:lnSpc>
            </a:pPr>
            <a:r>
              <a:rPr lang="en-US" sz="1700">
                <a:solidFill>
                  <a:srgbClr val="11324D"/>
                </a:solidFill>
                <a:latin typeface="Poppins Light"/>
              </a:rPr>
              <a:t>The system is first developed in small programs called units, with input from the system design, and then integrated in the next phase. Unit Testing is the process by which each unit is developed and tested for functionality.</a:t>
            </a:r>
          </a:p>
          <a:p>
            <a:pPr algn="just">
              <a:lnSpc>
                <a:spcPts val="2380"/>
              </a:lnSpc>
            </a:pPr>
          </a:p>
        </p:txBody>
      </p:sp>
      <p:sp>
        <p:nvSpPr>
          <p:cNvPr name="TextBox 17" id="17"/>
          <p:cNvSpPr txBox="true"/>
          <p:nvPr/>
        </p:nvSpPr>
        <p:spPr>
          <a:xfrm rot="0">
            <a:off x="10279806" y="6895694"/>
            <a:ext cx="6763439" cy="490854"/>
          </a:xfrm>
          <a:prstGeom prst="rect">
            <a:avLst/>
          </a:prstGeom>
        </p:spPr>
        <p:txBody>
          <a:bodyPr anchor="t" rtlCol="false" tIns="0" lIns="0" bIns="0" rIns="0">
            <a:spAutoFit/>
          </a:bodyPr>
          <a:lstStyle/>
          <a:p>
            <a:pPr marL="604524" indent="-302262" lvl="1">
              <a:lnSpc>
                <a:spcPts val="3920"/>
              </a:lnSpc>
              <a:buFont typeface="Arial"/>
              <a:buChar char="•"/>
            </a:pPr>
            <a:r>
              <a:rPr lang="en-US" sz="2800">
                <a:solidFill>
                  <a:srgbClr val="11324D"/>
                </a:solidFill>
                <a:latin typeface="Lato Bold"/>
              </a:rPr>
              <a:t>INTEGRATION AND TESTING</a:t>
            </a:r>
          </a:p>
        </p:txBody>
      </p:sp>
      <p:sp>
        <p:nvSpPr>
          <p:cNvPr name="TextBox 18" id="18"/>
          <p:cNvSpPr txBox="true"/>
          <p:nvPr/>
        </p:nvSpPr>
        <p:spPr>
          <a:xfrm rot="0">
            <a:off x="10596329" y="7529423"/>
            <a:ext cx="6859119" cy="1554480"/>
          </a:xfrm>
          <a:prstGeom prst="rect">
            <a:avLst/>
          </a:prstGeom>
        </p:spPr>
        <p:txBody>
          <a:bodyPr anchor="t" rtlCol="false" tIns="0" lIns="0" bIns="0" rIns="0">
            <a:spAutoFit/>
          </a:bodyPr>
          <a:lstStyle/>
          <a:p>
            <a:pPr>
              <a:lnSpc>
                <a:spcPts val="2520"/>
              </a:lnSpc>
            </a:pPr>
            <a:r>
              <a:rPr lang="en-US" sz="1800">
                <a:solidFill>
                  <a:srgbClr val="11324D"/>
                </a:solidFill>
                <a:latin typeface="Poppins Light"/>
              </a:rPr>
              <a:t>After each unit has been tested, all of the units developed during the implementation phase are integrated into a system. Following integration, the entire system is tested for flaws and failures.</a:t>
            </a:r>
          </a:p>
          <a:p>
            <a:pPr>
              <a:lnSpc>
                <a:spcPts val="252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BF7F0"/>
        </a:solidFill>
      </p:bgPr>
    </p:bg>
    <p:spTree>
      <p:nvGrpSpPr>
        <p:cNvPr id="1" name=""/>
        <p:cNvGrpSpPr/>
        <p:nvPr/>
      </p:nvGrpSpPr>
      <p:grpSpPr>
        <a:xfrm>
          <a:off x="0" y="0"/>
          <a:ext cx="0" cy="0"/>
          <a:chOff x="0" y="0"/>
          <a:chExt cx="0" cy="0"/>
        </a:xfrm>
      </p:grpSpPr>
      <p:sp>
        <p:nvSpPr>
          <p:cNvPr name="AutoShape 2" id="2"/>
          <p:cNvSpPr/>
          <p:nvPr/>
        </p:nvSpPr>
        <p:spPr>
          <a:xfrm rot="0">
            <a:off x="1028700" y="9248775"/>
            <a:ext cx="13409708" cy="0"/>
          </a:xfrm>
          <a:prstGeom prst="line">
            <a:avLst/>
          </a:prstGeom>
          <a:ln cap="flat" w="9525">
            <a:solidFill>
              <a:srgbClr val="11324D"/>
            </a:solidFill>
            <a:prstDash val="solid"/>
            <a:headEnd type="none" len="sm" w="sm"/>
            <a:tailEnd type="none" len="sm" w="sm"/>
          </a:ln>
        </p:spPr>
      </p:sp>
      <p:grpSp>
        <p:nvGrpSpPr>
          <p:cNvPr name="Group 3" id="3"/>
          <p:cNvGrpSpPr/>
          <p:nvPr/>
        </p:nvGrpSpPr>
        <p:grpSpPr>
          <a:xfrm rot="0">
            <a:off x="17929953" y="-143874"/>
            <a:ext cx="602633" cy="10574748"/>
            <a:chOff x="0" y="0"/>
            <a:chExt cx="158718" cy="2785119"/>
          </a:xfrm>
        </p:grpSpPr>
        <p:sp>
          <p:nvSpPr>
            <p:cNvPr name="Freeform 4" id="4"/>
            <p:cNvSpPr/>
            <p:nvPr/>
          </p:nvSpPr>
          <p:spPr>
            <a:xfrm>
              <a:off x="0" y="0"/>
              <a:ext cx="158718" cy="2785119"/>
            </a:xfrm>
            <a:custGeom>
              <a:avLst/>
              <a:gdLst/>
              <a:ahLst/>
              <a:cxnLst/>
              <a:rect r="r" b="b" t="t" l="l"/>
              <a:pathLst>
                <a:path h="2785119" w="158718">
                  <a:moveTo>
                    <a:pt x="0" y="0"/>
                  </a:moveTo>
                  <a:lnTo>
                    <a:pt x="158718" y="0"/>
                  </a:lnTo>
                  <a:lnTo>
                    <a:pt x="158718" y="2785119"/>
                  </a:lnTo>
                  <a:lnTo>
                    <a:pt x="0" y="2785119"/>
                  </a:lnTo>
                  <a:close/>
                </a:path>
              </a:pathLst>
            </a:custGeom>
            <a:solidFill>
              <a:srgbClr val="11324D"/>
            </a:solidFill>
          </p:spPr>
        </p:sp>
        <p:sp>
          <p:nvSpPr>
            <p:cNvPr name="TextBox 5" id="5"/>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rot="-5400000">
            <a:off x="5810603" y="5254130"/>
            <a:ext cx="8220075" cy="0"/>
          </a:xfrm>
          <a:prstGeom prst="line">
            <a:avLst/>
          </a:prstGeom>
          <a:ln cap="flat" w="9525">
            <a:solidFill>
              <a:srgbClr val="11324D"/>
            </a:solidFill>
            <a:prstDash val="solid"/>
            <a:headEnd type="none" len="sm" w="sm"/>
            <a:tailEnd type="none" len="sm" w="sm"/>
          </a:ln>
        </p:spPr>
      </p:sp>
      <p:grpSp>
        <p:nvGrpSpPr>
          <p:cNvPr name="Group 7" id="7"/>
          <p:cNvGrpSpPr/>
          <p:nvPr/>
        </p:nvGrpSpPr>
        <p:grpSpPr>
          <a:xfrm rot="0">
            <a:off x="904999" y="3203941"/>
            <a:ext cx="8826773" cy="6054359"/>
            <a:chOff x="0" y="0"/>
            <a:chExt cx="11769030" cy="8072479"/>
          </a:xfrm>
        </p:grpSpPr>
        <p:pic>
          <p:nvPicPr>
            <p:cNvPr name="Picture 8" id="8"/>
            <p:cNvPicPr>
              <a:picLocks noChangeAspect="true"/>
            </p:cNvPicPr>
            <p:nvPr/>
          </p:nvPicPr>
          <p:blipFill>
            <a:blip r:embed="rId2"/>
            <a:srcRect l="1281" t="0" r="1281" b="0"/>
            <a:stretch>
              <a:fillRect/>
            </a:stretch>
          </p:blipFill>
          <p:spPr>
            <a:xfrm>
              <a:off x="0" y="0"/>
              <a:ext cx="11769030" cy="8072479"/>
            </a:xfrm>
            <a:prstGeom prst="rect">
              <a:avLst/>
            </a:prstGeom>
          </p:spPr>
        </p:pic>
      </p:grpSp>
      <p:sp>
        <p:nvSpPr>
          <p:cNvPr name="TextBox 9" id="9"/>
          <p:cNvSpPr txBox="true"/>
          <p:nvPr/>
        </p:nvSpPr>
        <p:spPr>
          <a:xfrm rot="0">
            <a:off x="1028700" y="914400"/>
            <a:ext cx="7639403" cy="1982359"/>
          </a:xfrm>
          <a:prstGeom prst="rect">
            <a:avLst/>
          </a:prstGeom>
        </p:spPr>
        <p:txBody>
          <a:bodyPr anchor="t" rtlCol="false" tIns="0" lIns="0" bIns="0" rIns="0">
            <a:spAutoFit/>
          </a:bodyPr>
          <a:lstStyle/>
          <a:p>
            <a:pPr>
              <a:lnSpc>
                <a:spcPts val="7934"/>
              </a:lnSpc>
            </a:pPr>
            <a:r>
              <a:rPr lang="en-US" sz="5667">
                <a:solidFill>
                  <a:srgbClr val="11324D"/>
                </a:solidFill>
                <a:latin typeface="Lato Bold"/>
              </a:rPr>
              <a:t>2.2 </a:t>
            </a:r>
            <a:r>
              <a:rPr lang="en-US" sz="5667">
                <a:solidFill>
                  <a:srgbClr val="11324D"/>
                </a:solidFill>
                <a:latin typeface="Lato Bold"/>
              </a:rPr>
              <a:t>Life Cycle Model Used</a:t>
            </a:r>
          </a:p>
        </p:txBody>
      </p:sp>
      <p:sp>
        <p:nvSpPr>
          <p:cNvPr name="TextBox 10" id="10"/>
          <p:cNvSpPr txBox="true"/>
          <p:nvPr/>
        </p:nvSpPr>
        <p:spPr>
          <a:xfrm rot="0">
            <a:off x="904999" y="9392649"/>
            <a:ext cx="6163548" cy="772794"/>
          </a:xfrm>
          <a:prstGeom prst="rect">
            <a:avLst/>
          </a:prstGeom>
        </p:spPr>
        <p:txBody>
          <a:bodyPr anchor="t" rtlCol="false" tIns="0" lIns="0" bIns="0" rIns="0">
            <a:spAutoFit/>
          </a:bodyPr>
          <a:lstStyle/>
          <a:p>
            <a:pPr>
              <a:lnSpc>
                <a:spcPts val="3080"/>
              </a:lnSpc>
            </a:pPr>
            <a:r>
              <a:rPr lang="en-US" sz="2200">
                <a:solidFill>
                  <a:srgbClr val="11324D"/>
                </a:solidFill>
                <a:latin typeface="Lato Bold"/>
              </a:rPr>
              <a:t> Figure 2.1: Waterfall Model</a:t>
            </a:r>
          </a:p>
          <a:p>
            <a:pPr>
              <a:lnSpc>
                <a:spcPts val="3080"/>
              </a:lnSpc>
            </a:pPr>
          </a:p>
        </p:txBody>
      </p:sp>
      <p:sp>
        <p:nvSpPr>
          <p:cNvPr name="TextBox 11" id="11"/>
          <p:cNvSpPr txBox="true"/>
          <p:nvPr/>
        </p:nvSpPr>
        <p:spPr>
          <a:xfrm rot="0">
            <a:off x="10208118" y="2405904"/>
            <a:ext cx="6763439" cy="490854"/>
          </a:xfrm>
          <a:prstGeom prst="rect">
            <a:avLst/>
          </a:prstGeom>
        </p:spPr>
        <p:txBody>
          <a:bodyPr anchor="t" rtlCol="false" tIns="0" lIns="0" bIns="0" rIns="0">
            <a:spAutoFit/>
          </a:bodyPr>
          <a:lstStyle/>
          <a:p>
            <a:pPr marL="604524" indent="-302262" lvl="1">
              <a:lnSpc>
                <a:spcPts val="3920"/>
              </a:lnSpc>
              <a:buFont typeface="Arial"/>
              <a:buChar char="•"/>
            </a:pPr>
            <a:r>
              <a:rPr lang="en-US" sz="2800">
                <a:solidFill>
                  <a:srgbClr val="11324D"/>
                </a:solidFill>
                <a:latin typeface="Lato Bold"/>
              </a:rPr>
              <a:t>DEPLOYMENT OF SYSTEM</a:t>
            </a:r>
          </a:p>
        </p:txBody>
      </p:sp>
      <p:sp>
        <p:nvSpPr>
          <p:cNvPr name="TextBox 12" id="12"/>
          <p:cNvSpPr txBox="true"/>
          <p:nvPr/>
        </p:nvSpPr>
        <p:spPr>
          <a:xfrm rot="0">
            <a:off x="10449142" y="4864735"/>
            <a:ext cx="6763439" cy="490854"/>
          </a:xfrm>
          <a:prstGeom prst="rect">
            <a:avLst/>
          </a:prstGeom>
        </p:spPr>
        <p:txBody>
          <a:bodyPr anchor="t" rtlCol="false" tIns="0" lIns="0" bIns="0" rIns="0">
            <a:spAutoFit/>
          </a:bodyPr>
          <a:lstStyle/>
          <a:p>
            <a:pPr marL="604524" indent="-302262" lvl="1">
              <a:lnSpc>
                <a:spcPts val="3920"/>
              </a:lnSpc>
              <a:buFont typeface="Arial"/>
              <a:buChar char="•"/>
            </a:pPr>
            <a:r>
              <a:rPr lang="en-US" sz="2800">
                <a:solidFill>
                  <a:srgbClr val="11324D"/>
                </a:solidFill>
                <a:latin typeface="Lato Bold"/>
              </a:rPr>
              <a:t>MAINTENANCE</a:t>
            </a:r>
          </a:p>
        </p:txBody>
      </p:sp>
      <p:sp>
        <p:nvSpPr>
          <p:cNvPr name="TextBox 13" id="13"/>
          <p:cNvSpPr txBox="true"/>
          <p:nvPr/>
        </p:nvSpPr>
        <p:spPr>
          <a:xfrm rot="0">
            <a:off x="10656165" y="3165841"/>
            <a:ext cx="6760124" cy="1323340"/>
          </a:xfrm>
          <a:prstGeom prst="rect">
            <a:avLst/>
          </a:prstGeom>
        </p:spPr>
        <p:txBody>
          <a:bodyPr anchor="t" rtlCol="false" tIns="0" lIns="0" bIns="0" rIns="0">
            <a:spAutoFit/>
          </a:bodyPr>
          <a:lstStyle/>
          <a:p>
            <a:pPr algn="just">
              <a:lnSpc>
                <a:spcPts val="2660"/>
              </a:lnSpc>
            </a:pPr>
            <a:r>
              <a:rPr lang="en-US" sz="1900">
                <a:solidFill>
                  <a:srgbClr val="11324D"/>
                </a:solidFill>
                <a:latin typeface="Poppins Light"/>
              </a:rPr>
              <a:t>Following the completion of functional and non-functional testing, the product is deployed in the customer environment or released to the market.</a:t>
            </a:r>
          </a:p>
          <a:p>
            <a:pPr algn="just">
              <a:lnSpc>
                <a:spcPts val="2660"/>
              </a:lnSpc>
            </a:pPr>
          </a:p>
        </p:txBody>
      </p:sp>
      <p:sp>
        <p:nvSpPr>
          <p:cNvPr name="TextBox 14" id="14"/>
          <p:cNvSpPr txBox="true"/>
          <p:nvPr/>
        </p:nvSpPr>
        <p:spPr>
          <a:xfrm rot="0">
            <a:off x="10656165" y="5622290"/>
            <a:ext cx="6760124" cy="1990090"/>
          </a:xfrm>
          <a:prstGeom prst="rect">
            <a:avLst/>
          </a:prstGeom>
        </p:spPr>
        <p:txBody>
          <a:bodyPr anchor="t" rtlCol="false" tIns="0" lIns="0" bIns="0" rIns="0">
            <a:spAutoFit/>
          </a:bodyPr>
          <a:lstStyle/>
          <a:p>
            <a:pPr algn="just">
              <a:lnSpc>
                <a:spcPts val="2660"/>
              </a:lnSpc>
            </a:pPr>
            <a:r>
              <a:rPr lang="en-US" sz="1900">
                <a:solidFill>
                  <a:srgbClr val="11324D"/>
                </a:solidFill>
                <a:latin typeface="Poppins Light"/>
              </a:rPr>
              <a:t>There are a few issues that arise in the client environment. Patches are released to address these issues. In order to improve the product, newer versions are released. Maintenance is performed in order to implement these changes in the customer environment.</a:t>
            </a:r>
          </a:p>
          <a:p>
            <a:pPr algn="just">
              <a:lnSpc>
                <a:spcPts val="266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BF7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104785" y="6293381"/>
            <a:ext cx="6503110" cy="6503110"/>
          </a:xfrm>
          <a:prstGeom prst="rect">
            <a:avLst/>
          </a:prstGeom>
        </p:spPr>
      </p:pic>
      <p:sp>
        <p:nvSpPr>
          <p:cNvPr name="AutoShape 3" id="3"/>
          <p:cNvSpPr/>
          <p:nvPr/>
        </p:nvSpPr>
        <p:spPr>
          <a:xfrm rot="0">
            <a:off x="1572990" y="9248775"/>
            <a:ext cx="14956975" cy="0"/>
          </a:xfrm>
          <a:prstGeom prst="line">
            <a:avLst/>
          </a:prstGeom>
          <a:ln cap="flat" w="9525">
            <a:solidFill>
              <a:srgbClr val="11324D"/>
            </a:solidFill>
            <a:prstDash val="solid"/>
            <a:headEnd type="none" len="sm" w="sm"/>
            <a:tailEnd type="none" len="sm" w="sm"/>
          </a:ln>
        </p:spPr>
      </p:sp>
      <p:grpSp>
        <p:nvGrpSpPr>
          <p:cNvPr name="Group 4" id="4"/>
          <p:cNvGrpSpPr/>
          <p:nvPr/>
        </p:nvGrpSpPr>
        <p:grpSpPr>
          <a:xfrm rot="0">
            <a:off x="-301317" y="-143874"/>
            <a:ext cx="602633" cy="10574748"/>
            <a:chOff x="0" y="0"/>
            <a:chExt cx="158718" cy="2785119"/>
          </a:xfrm>
        </p:grpSpPr>
        <p:sp>
          <p:nvSpPr>
            <p:cNvPr name="Freeform 5" id="5"/>
            <p:cNvSpPr/>
            <p:nvPr/>
          </p:nvSpPr>
          <p:spPr>
            <a:xfrm>
              <a:off x="0" y="0"/>
              <a:ext cx="158718" cy="2785119"/>
            </a:xfrm>
            <a:custGeom>
              <a:avLst/>
              <a:gdLst/>
              <a:ahLst/>
              <a:cxnLst/>
              <a:rect r="r" b="b" t="t" l="l"/>
              <a:pathLst>
                <a:path h="2785119" w="158718">
                  <a:moveTo>
                    <a:pt x="0" y="0"/>
                  </a:moveTo>
                  <a:lnTo>
                    <a:pt x="158718" y="0"/>
                  </a:lnTo>
                  <a:lnTo>
                    <a:pt x="158718" y="2785119"/>
                  </a:lnTo>
                  <a:lnTo>
                    <a:pt x="0" y="2785119"/>
                  </a:lnTo>
                  <a:close/>
                </a:path>
              </a:pathLst>
            </a:custGeom>
            <a:solidFill>
              <a:srgbClr val="11324D"/>
            </a:solidFill>
          </p:spPr>
        </p:sp>
        <p:sp>
          <p:nvSpPr>
            <p:cNvPr name="TextBox 6" id="6"/>
            <p:cNvSpPr txBox="true"/>
            <p:nvPr/>
          </p:nvSpPr>
          <p:spPr>
            <a:xfrm>
              <a:off x="0" y="-47625"/>
              <a:ext cx="812800" cy="860425"/>
            </a:xfrm>
            <a:prstGeom prst="rect">
              <a:avLst/>
            </a:prstGeom>
          </p:spPr>
          <p:txBody>
            <a:bodyPr anchor="ctr" rtlCol="false" tIns="50800" lIns="50800" bIns="50800" rIns="50800"/>
            <a:lstStyle/>
            <a:p>
              <a:pPr algn="ctr">
                <a:lnSpc>
                  <a:spcPts val="2659"/>
                </a:lnSpc>
              </a:pPr>
            </a:p>
          </p:txBody>
        </p:sp>
      </p:grpSp>
      <p:pic>
        <p:nvPicPr>
          <p:cNvPr name="Picture 7" id="7"/>
          <p:cNvPicPr>
            <a:picLocks noChangeAspect="true"/>
          </p:cNvPicPr>
          <p:nvPr/>
        </p:nvPicPr>
        <p:blipFill>
          <a:blip r:embed="rId4"/>
          <a:srcRect l="0" t="0" r="0" b="0"/>
          <a:stretch>
            <a:fillRect/>
          </a:stretch>
        </p:blipFill>
        <p:spPr>
          <a:xfrm flipH="false" flipV="false" rot="0">
            <a:off x="1572990" y="1445446"/>
            <a:ext cx="9025519" cy="3698054"/>
          </a:xfrm>
          <a:prstGeom prst="rect">
            <a:avLst/>
          </a:prstGeom>
        </p:spPr>
      </p:pic>
      <p:pic>
        <p:nvPicPr>
          <p:cNvPr name="Picture 8" id="8"/>
          <p:cNvPicPr>
            <a:picLocks noChangeAspect="true"/>
          </p:cNvPicPr>
          <p:nvPr/>
        </p:nvPicPr>
        <p:blipFill>
          <a:blip r:embed="rId5"/>
          <a:srcRect l="0" t="0" r="0" b="0"/>
          <a:stretch>
            <a:fillRect/>
          </a:stretch>
        </p:blipFill>
        <p:spPr>
          <a:xfrm flipH="false" flipV="false" rot="0">
            <a:off x="9144000" y="5143500"/>
            <a:ext cx="7580903" cy="4000698"/>
          </a:xfrm>
          <a:prstGeom prst="rect">
            <a:avLst/>
          </a:prstGeom>
        </p:spPr>
      </p:pic>
      <p:sp>
        <p:nvSpPr>
          <p:cNvPr name="TextBox 9" id="9"/>
          <p:cNvSpPr txBox="true"/>
          <p:nvPr/>
        </p:nvSpPr>
        <p:spPr>
          <a:xfrm rot="0">
            <a:off x="1572990" y="815023"/>
            <a:ext cx="6143966" cy="494030"/>
          </a:xfrm>
          <a:prstGeom prst="rect">
            <a:avLst/>
          </a:prstGeom>
        </p:spPr>
        <p:txBody>
          <a:bodyPr anchor="t" rtlCol="false" tIns="0" lIns="0" bIns="0" rIns="0">
            <a:spAutoFit/>
          </a:bodyPr>
          <a:lstStyle/>
          <a:p>
            <a:pPr>
              <a:lnSpc>
                <a:spcPts val="3699"/>
              </a:lnSpc>
            </a:pPr>
            <a:r>
              <a:rPr lang="en-US" sz="3699">
                <a:solidFill>
                  <a:srgbClr val="11324D"/>
                </a:solidFill>
                <a:latin typeface="Lato Bold"/>
              </a:rPr>
              <a:t>2.3 </a:t>
            </a:r>
            <a:r>
              <a:rPr lang="en-US" sz="3699">
                <a:solidFill>
                  <a:srgbClr val="11324D"/>
                </a:solidFill>
                <a:latin typeface="Lato Bold"/>
              </a:rPr>
              <a:t>Risk Analysis</a:t>
            </a:r>
          </a:p>
        </p:txBody>
      </p:sp>
      <p:sp>
        <p:nvSpPr>
          <p:cNvPr name="TextBox 10" id="10"/>
          <p:cNvSpPr txBox="true"/>
          <p:nvPr/>
        </p:nvSpPr>
        <p:spPr>
          <a:xfrm rot="0">
            <a:off x="1572990" y="8629848"/>
            <a:ext cx="4149923" cy="514350"/>
          </a:xfrm>
          <a:prstGeom prst="rect">
            <a:avLst/>
          </a:prstGeom>
        </p:spPr>
        <p:txBody>
          <a:bodyPr anchor="t" rtlCol="false" tIns="0" lIns="0" bIns="0" rIns="0">
            <a:spAutoFit/>
          </a:bodyPr>
          <a:lstStyle/>
          <a:p>
            <a:pPr algn="ctr">
              <a:lnSpc>
                <a:spcPts val="4200"/>
              </a:lnSpc>
            </a:pPr>
            <a:r>
              <a:rPr lang="en-US" sz="3000">
                <a:solidFill>
                  <a:srgbClr val="11324D"/>
                </a:solidFill>
                <a:latin typeface="Canva Sans"/>
              </a:rPr>
              <a:t>Table 2.1: Risk Analysis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BF7F0"/>
        </a:solidFill>
      </p:bgPr>
    </p:bg>
    <p:spTree>
      <p:nvGrpSpPr>
        <p:cNvPr id="1" name=""/>
        <p:cNvGrpSpPr/>
        <p:nvPr/>
      </p:nvGrpSpPr>
      <p:grpSpPr>
        <a:xfrm>
          <a:off x="0" y="0"/>
          <a:ext cx="0" cy="0"/>
          <a:chOff x="0" y="0"/>
          <a:chExt cx="0" cy="0"/>
        </a:xfrm>
      </p:grpSpPr>
      <p:grpSp>
        <p:nvGrpSpPr>
          <p:cNvPr name="Group 2" id="2"/>
          <p:cNvGrpSpPr/>
          <p:nvPr/>
        </p:nvGrpSpPr>
        <p:grpSpPr>
          <a:xfrm rot="5400000">
            <a:off x="1785281" y="-1785281"/>
            <a:ext cx="5368936" cy="8939498"/>
            <a:chOff x="0" y="0"/>
            <a:chExt cx="5790104" cy="9640760"/>
          </a:xfrm>
        </p:grpSpPr>
        <p:sp>
          <p:nvSpPr>
            <p:cNvPr name="Freeform 3" id="3"/>
            <p:cNvSpPr/>
            <p:nvPr/>
          </p:nvSpPr>
          <p:spPr>
            <a:xfrm>
              <a:off x="0" y="0"/>
              <a:ext cx="5790104" cy="9640760"/>
            </a:xfrm>
            <a:custGeom>
              <a:avLst/>
              <a:gdLst/>
              <a:ahLst/>
              <a:cxnLst/>
              <a:rect r="r" b="b" t="t" l="l"/>
              <a:pathLst>
                <a:path h="9640760" w="5790104">
                  <a:moveTo>
                    <a:pt x="0" y="0"/>
                  </a:moveTo>
                  <a:lnTo>
                    <a:pt x="5790104" y="0"/>
                  </a:lnTo>
                  <a:lnTo>
                    <a:pt x="5790104" y="9640760"/>
                  </a:lnTo>
                  <a:lnTo>
                    <a:pt x="0" y="9640760"/>
                  </a:lnTo>
                  <a:close/>
                </a:path>
              </a:pathLst>
            </a:custGeom>
            <a:solidFill>
              <a:srgbClr val="11324D"/>
            </a:solidFill>
          </p:spPr>
        </p:sp>
      </p:grpSp>
      <p:sp>
        <p:nvSpPr>
          <p:cNvPr name="TextBox 4" id="4"/>
          <p:cNvSpPr txBox="true"/>
          <p:nvPr/>
        </p:nvSpPr>
        <p:spPr>
          <a:xfrm rot="0">
            <a:off x="607175" y="489556"/>
            <a:ext cx="7800587" cy="2734944"/>
          </a:xfrm>
          <a:prstGeom prst="rect">
            <a:avLst/>
          </a:prstGeom>
        </p:spPr>
        <p:txBody>
          <a:bodyPr anchor="t" rtlCol="false" tIns="0" lIns="0" bIns="0" rIns="0">
            <a:spAutoFit/>
          </a:bodyPr>
          <a:lstStyle/>
          <a:p>
            <a:pPr>
              <a:lnSpc>
                <a:spcPts val="7280"/>
              </a:lnSpc>
            </a:pPr>
            <a:r>
              <a:rPr lang="en-US" sz="5200">
                <a:solidFill>
                  <a:srgbClr val="FBF7F0"/>
                </a:solidFill>
                <a:latin typeface="Lato Bold"/>
              </a:rPr>
              <a:t>2.4. </a:t>
            </a:r>
            <a:r>
              <a:rPr lang="en-US" sz="5200">
                <a:solidFill>
                  <a:srgbClr val="FBF7F0"/>
                </a:solidFill>
                <a:latin typeface="Lato Bold"/>
              </a:rPr>
              <a:t>Hardware and Software Resource Requirements</a:t>
            </a:r>
          </a:p>
        </p:txBody>
      </p:sp>
      <p:sp>
        <p:nvSpPr>
          <p:cNvPr name="AutoShape 5" id="5"/>
          <p:cNvSpPr/>
          <p:nvPr/>
        </p:nvSpPr>
        <p:spPr>
          <a:xfrm rot="0">
            <a:off x="1028700" y="9248775"/>
            <a:ext cx="13409708" cy="0"/>
          </a:xfrm>
          <a:prstGeom prst="line">
            <a:avLst/>
          </a:prstGeom>
          <a:ln cap="flat" w="9525">
            <a:solidFill>
              <a:srgbClr val="11324D"/>
            </a:solidFill>
            <a:prstDash val="solid"/>
            <a:headEnd type="none" len="sm" w="sm"/>
            <a:tailEnd type="none" len="sm" w="sm"/>
          </a:ln>
        </p:spPr>
      </p:sp>
      <p:sp>
        <p:nvSpPr>
          <p:cNvPr name="AutoShape 6" id="6"/>
          <p:cNvSpPr/>
          <p:nvPr/>
        </p:nvSpPr>
        <p:spPr>
          <a:xfrm rot="-5400000">
            <a:off x="7006723" y="7306474"/>
            <a:ext cx="3875076" cy="0"/>
          </a:xfrm>
          <a:prstGeom prst="line">
            <a:avLst/>
          </a:prstGeom>
          <a:ln cap="flat" w="9525">
            <a:solidFill>
              <a:srgbClr val="11324D"/>
            </a:solidFill>
            <a:prstDash val="solid"/>
            <a:headEnd type="none" len="sm" w="sm"/>
            <a:tailEnd type="none" len="sm" w="sm"/>
          </a:ln>
        </p:spPr>
      </p:sp>
      <p:grpSp>
        <p:nvGrpSpPr>
          <p:cNvPr name="Group 7" id="7"/>
          <p:cNvGrpSpPr/>
          <p:nvPr/>
        </p:nvGrpSpPr>
        <p:grpSpPr>
          <a:xfrm rot="0">
            <a:off x="9409367" y="5792799"/>
            <a:ext cx="2368483" cy="2368483"/>
            <a:chOff x="0" y="0"/>
            <a:chExt cx="812800" cy="812800"/>
          </a:xfrm>
        </p:grpSpPr>
        <p:sp>
          <p:nvSpPr>
            <p:cNvPr name="Freeform 8" id="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0" id="10"/>
          <p:cNvGrpSpPr>
            <a:grpSpLocks noChangeAspect="true"/>
          </p:cNvGrpSpPr>
          <p:nvPr/>
        </p:nvGrpSpPr>
        <p:grpSpPr>
          <a:xfrm rot="0">
            <a:off x="9530922" y="5914358"/>
            <a:ext cx="2125374" cy="2125365"/>
            <a:chOff x="0" y="0"/>
            <a:chExt cx="6350000" cy="6349975"/>
          </a:xfrm>
        </p:grpSpPr>
        <p:sp>
          <p:nvSpPr>
            <p:cNvPr name="Freeform 11" id="11"/>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33217" r="-33217" t="0" b="0"/>
              </a:stretch>
            </a:blipFill>
          </p:spPr>
        </p:sp>
      </p:grpSp>
      <p:grpSp>
        <p:nvGrpSpPr>
          <p:cNvPr name="Group 12" id="12"/>
          <p:cNvGrpSpPr/>
          <p:nvPr/>
        </p:nvGrpSpPr>
        <p:grpSpPr>
          <a:xfrm rot="0">
            <a:off x="12150092" y="5792799"/>
            <a:ext cx="2368483" cy="2368483"/>
            <a:chOff x="0" y="0"/>
            <a:chExt cx="812800" cy="812800"/>
          </a:xfrm>
        </p:grpSpPr>
        <p:sp>
          <p:nvSpPr>
            <p:cNvPr name="Freeform 13" id="13"/>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5" id="15"/>
          <p:cNvGrpSpPr>
            <a:grpSpLocks noChangeAspect="true"/>
          </p:cNvGrpSpPr>
          <p:nvPr/>
        </p:nvGrpSpPr>
        <p:grpSpPr>
          <a:xfrm rot="0">
            <a:off x="12271647" y="5914358"/>
            <a:ext cx="2125374" cy="2125365"/>
            <a:chOff x="0" y="0"/>
            <a:chExt cx="6350000" cy="6349975"/>
          </a:xfrm>
        </p:grpSpPr>
        <p:sp>
          <p:nvSpPr>
            <p:cNvPr name="Freeform 16" id="16"/>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4999" r="-24999" t="0" b="0"/>
              </a:stretch>
            </a:blipFill>
          </p:spPr>
        </p:sp>
      </p:grpSp>
      <p:grpSp>
        <p:nvGrpSpPr>
          <p:cNvPr name="Group 17" id="17"/>
          <p:cNvGrpSpPr/>
          <p:nvPr/>
        </p:nvGrpSpPr>
        <p:grpSpPr>
          <a:xfrm rot="0">
            <a:off x="14890817" y="5792799"/>
            <a:ext cx="2368483" cy="2368483"/>
            <a:chOff x="0" y="0"/>
            <a:chExt cx="812800" cy="812800"/>
          </a:xfrm>
        </p:grpSpPr>
        <p:sp>
          <p:nvSpPr>
            <p:cNvPr name="Freeform 18" id="1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19" id="19"/>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0" id="20"/>
          <p:cNvGrpSpPr>
            <a:grpSpLocks noChangeAspect="true"/>
          </p:cNvGrpSpPr>
          <p:nvPr/>
        </p:nvGrpSpPr>
        <p:grpSpPr>
          <a:xfrm rot="0">
            <a:off x="15012372" y="5914358"/>
            <a:ext cx="2125374" cy="2125365"/>
            <a:chOff x="0" y="0"/>
            <a:chExt cx="6350000" cy="6349975"/>
          </a:xfrm>
        </p:grpSpPr>
        <p:sp>
          <p:nvSpPr>
            <p:cNvPr name="Freeform 21" id="21"/>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5046" r="-25046" t="0" b="0"/>
              </a:stretch>
            </a:blipFill>
          </p:spPr>
        </p:sp>
      </p:grpSp>
      <p:sp>
        <p:nvSpPr>
          <p:cNvPr name="TextBox 22" id="22"/>
          <p:cNvSpPr txBox="true"/>
          <p:nvPr/>
        </p:nvSpPr>
        <p:spPr>
          <a:xfrm rot="0">
            <a:off x="9530922" y="189915"/>
            <a:ext cx="8035955" cy="4517034"/>
          </a:xfrm>
          <a:prstGeom prst="rect">
            <a:avLst/>
          </a:prstGeom>
        </p:spPr>
        <p:txBody>
          <a:bodyPr anchor="t" rtlCol="false" tIns="0" lIns="0" bIns="0" rIns="0">
            <a:spAutoFit/>
          </a:bodyPr>
          <a:lstStyle/>
          <a:p>
            <a:pPr algn="ctr">
              <a:lnSpc>
                <a:spcPts val="3589"/>
              </a:lnSpc>
            </a:pPr>
            <a:r>
              <a:rPr lang="en-US" sz="2564">
                <a:solidFill>
                  <a:srgbClr val="000000"/>
                </a:solidFill>
                <a:latin typeface="Canva Sans"/>
              </a:rPr>
              <a:t>Software</a:t>
            </a:r>
          </a:p>
          <a:p>
            <a:pPr algn="just">
              <a:lnSpc>
                <a:spcPts val="2749"/>
              </a:lnSpc>
            </a:pPr>
            <a:r>
              <a:rPr lang="en-US" sz="1964">
                <a:solidFill>
                  <a:srgbClr val="000000"/>
                </a:solidFill>
                <a:latin typeface="Canva Sans"/>
              </a:rPr>
              <a:t>A set of programs associated with the operation of a computer is called software. Software is the part of the computer system, which enables the user to interact with several physical hardware devices. The minimum software requirement specifications for developing this project are as follows:</a:t>
            </a:r>
          </a:p>
          <a:p>
            <a:pPr algn="just">
              <a:lnSpc>
                <a:spcPts val="2749"/>
              </a:lnSpc>
            </a:pPr>
            <a:r>
              <a:rPr lang="en-US" sz="1964">
                <a:solidFill>
                  <a:srgbClr val="000000"/>
                </a:solidFill>
                <a:latin typeface="Canva Sans"/>
              </a:rPr>
              <a:t>Operating System : Windows 11/10, Linux, MacOS. </a:t>
            </a:r>
          </a:p>
          <a:p>
            <a:pPr algn="just">
              <a:lnSpc>
                <a:spcPts val="2749"/>
              </a:lnSpc>
            </a:pPr>
            <a:r>
              <a:rPr lang="en-US" sz="1964">
                <a:solidFill>
                  <a:srgbClr val="000000"/>
                </a:solidFill>
                <a:latin typeface="Canva Sans"/>
              </a:rPr>
              <a:t>Presentation layer : C#, CSS, HTML</a:t>
            </a:r>
          </a:p>
          <a:p>
            <a:pPr algn="just">
              <a:lnSpc>
                <a:spcPts val="2749"/>
              </a:lnSpc>
            </a:pPr>
            <a:r>
              <a:rPr lang="en-US" sz="1964">
                <a:solidFill>
                  <a:srgbClr val="000000"/>
                </a:solidFill>
                <a:latin typeface="Canva Sans"/>
              </a:rPr>
              <a:t>Database : SQL Server</a:t>
            </a:r>
          </a:p>
          <a:p>
            <a:pPr algn="just">
              <a:lnSpc>
                <a:spcPts val="2749"/>
              </a:lnSpc>
            </a:pPr>
            <a:r>
              <a:rPr lang="en-US" sz="1964">
                <a:solidFill>
                  <a:srgbClr val="000000"/>
                </a:solidFill>
                <a:latin typeface="Canva Sans"/>
              </a:rPr>
              <a:t>Presentation : Power Point </a:t>
            </a:r>
          </a:p>
          <a:p>
            <a:pPr algn="just">
              <a:lnSpc>
                <a:spcPts val="2749"/>
              </a:lnSpc>
            </a:pPr>
            <a:r>
              <a:rPr lang="en-US" sz="1964">
                <a:solidFill>
                  <a:srgbClr val="000000"/>
                </a:solidFill>
                <a:latin typeface="Canva Sans"/>
              </a:rPr>
              <a:t>Tool code: VS Code</a:t>
            </a:r>
          </a:p>
          <a:p>
            <a:pPr algn="just">
              <a:lnSpc>
                <a:spcPts val="2749"/>
              </a:lnSpc>
            </a:pPr>
            <a:r>
              <a:rPr lang="en-US" sz="1964">
                <a:solidFill>
                  <a:srgbClr val="000000"/>
                </a:solidFill>
                <a:latin typeface="Canva Sans"/>
              </a:rPr>
              <a:t>Documentation Tools : Google docs, word</a:t>
            </a:r>
          </a:p>
          <a:p>
            <a:pPr algn="ctr">
              <a:lnSpc>
                <a:spcPts val="2469"/>
              </a:lnSpc>
            </a:pPr>
          </a:p>
        </p:txBody>
      </p:sp>
      <p:sp>
        <p:nvSpPr>
          <p:cNvPr name="TextBox 23" id="23"/>
          <p:cNvSpPr txBox="true"/>
          <p:nvPr/>
        </p:nvSpPr>
        <p:spPr>
          <a:xfrm rot="0">
            <a:off x="412031" y="5425490"/>
            <a:ext cx="8190876" cy="3709581"/>
          </a:xfrm>
          <a:prstGeom prst="rect">
            <a:avLst/>
          </a:prstGeom>
        </p:spPr>
        <p:txBody>
          <a:bodyPr anchor="t" rtlCol="false" tIns="0" lIns="0" bIns="0" rIns="0">
            <a:spAutoFit/>
          </a:bodyPr>
          <a:lstStyle/>
          <a:p>
            <a:pPr algn="ctr">
              <a:lnSpc>
                <a:spcPts val="3790"/>
              </a:lnSpc>
            </a:pPr>
            <a:r>
              <a:rPr lang="en-US" sz="2707">
                <a:solidFill>
                  <a:srgbClr val="000000"/>
                </a:solidFill>
                <a:latin typeface="Canva Sans"/>
              </a:rPr>
              <a:t>Hardware</a:t>
            </a:r>
          </a:p>
          <a:p>
            <a:pPr algn="just">
              <a:lnSpc>
                <a:spcPts val="2950"/>
              </a:lnSpc>
            </a:pPr>
            <a:r>
              <a:rPr lang="en-US" sz="2107">
                <a:solidFill>
                  <a:srgbClr val="000000"/>
                </a:solidFill>
                <a:latin typeface="Canva Sans"/>
              </a:rPr>
              <a:t>The collection of internal electronic circuits and external physical devices used in building a computer is called the Hardware. </a:t>
            </a:r>
          </a:p>
          <a:p>
            <a:pPr algn="just">
              <a:lnSpc>
                <a:spcPts val="2950"/>
              </a:lnSpc>
            </a:pPr>
            <a:r>
              <a:rPr lang="en-US" sz="2107">
                <a:solidFill>
                  <a:srgbClr val="000000"/>
                </a:solidFill>
                <a:latin typeface="Canva Sans"/>
              </a:rPr>
              <a:t>The minimum hardware requirement specifications for developing this project are as follows:</a:t>
            </a:r>
          </a:p>
          <a:p>
            <a:pPr algn="just">
              <a:lnSpc>
                <a:spcPts val="2950"/>
              </a:lnSpc>
            </a:pPr>
            <a:r>
              <a:rPr lang="en-US" sz="2107">
                <a:solidFill>
                  <a:srgbClr val="000000"/>
                </a:solidFill>
                <a:latin typeface="Canva Sans"/>
              </a:rPr>
              <a:t>Processor : Standard processor with a speed of 1.6 GHz </a:t>
            </a:r>
          </a:p>
          <a:p>
            <a:pPr algn="just">
              <a:lnSpc>
                <a:spcPts val="2950"/>
              </a:lnSpc>
            </a:pPr>
            <a:r>
              <a:rPr lang="en-US" sz="2107">
                <a:solidFill>
                  <a:srgbClr val="000000"/>
                </a:solidFill>
                <a:latin typeface="Canva Sans"/>
              </a:rPr>
              <a:t>RAM : 256 MB RAM or more </a:t>
            </a:r>
          </a:p>
          <a:p>
            <a:pPr algn="just">
              <a:lnSpc>
                <a:spcPts val="2950"/>
              </a:lnSpc>
            </a:pPr>
            <a:r>
              <a:rPr lang="en-US" sz="2107">
                <a:solidFill>
                  <a:srgbClr val="000000"/>
                </a:solidFill>
                <a:latin typeface="Canva Sans"/>
              </a:rPr>
              <a:t>Hard Disk : 20 GB or more Monitor : Standard color monitor</a:t>
            </a:r>
          </a:p>
          <a:p>
            <a:pPr algn="ctr">
              <a:lnSpc>
                <a:spcPts val="202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DAFUpqe4asQ</dc:identifier>
  <dcterms:modified xsi:type="dcterms:W3CDTF">2011-08-01T06:04:30Z</dcterms:modified>
  <cp:revision>1</cp:revision>
  <dc:title>Purple Modern IT Course Education Presentation</dc:title>
</cp:coreProperties>
</file>